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jpg" ContentType="image/jpg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03466"/>
            <a:ext cx="8072119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4475" y="384416"/>
            <a:ext cx="8235048" cy="588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102791"/>
            <a:ext cx="8238490" cy="2534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223370" y="6493460"/>
            <a:ext cx="1722120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22919" y="6493460"/>
            <a:ext cx="212725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F487C"/>
                </a:solidFill>
                <a:latin typeface="Tahoma"/>
                <a:cs typeface="Tahoma"/>
              </a:defRPr>
            </a:lvl1pPr>
          </a:lstStyle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Relationship Id="rId24" Type="http://schemas.openxmlformats.org/officeDocument/2006/relationships/image" Target="../media/image119.png"/><Relationship Id="rId25" Type="http://schemas.openxmlformats.org/officeDocument/2006/relationships/image" Target="../media/image120.png"/><Relationship Id="rId26" Type="http://schemas.openxmlformats.org/officeDocument/2006/relationships/image" Target="../media/image121.png"/><Relationship Id="rId27" Type="http://schemas.openxmlformats.org/officeDocument/2006/relationships/image" Target="../media/image122.png"/><Relationship Id="rId28" Type="http://schemas.openxmlformats.org/officeDocument/2006/relationships/image" Target="../media/image123.png"/><Relationship Id="rId29" Type="http://schemas.openxmlformats.org/officeDocument/2006/relationships/image" Target="../media/image12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22" Type="http://schemas.openxmlformats.org/officeDocument/2006/relationships/image" Target="../media/image145.png"/><Relationship Id="rId23" Type="http://schemas.openxmlformats.org/officeDocument/2006/relationships/image" Target="../media/image146.png"/><Relationship Id="rId24" Type="http://schemas.openxmlformats.org/officeDocument/2006/relationships/image" Target="../media/image147.png"/><Relationship Id="rId25" Type="http://schemas.openxmlformats.org/officeDocument/2006/relationships/image" Target="../media/image148.png"/><Relationship Id="rId26" Type="http://schemas.openxmlformats.org/officeDocument/2006/relationships/image" Target="../media/image149.png"/><Relationship Id="rId27" Type="http://schemas.openxmlformats.org/officeDocument/2006/relationships/image" Target="../media/image150.png"/><Relationship Id="rId28" Type="http://schemas.openxmlformats.org/officeDocument/2006/relationships/image" Target="../media/image15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84.png"/><Relationship Id="rId19" Type="http://schemas.openxmlformats.org/officeDocument/2006/relationships/image" Target="../media/image185.png"/><Relationship Id="rId20" Type="http://schemas.openxmlformats.org/officeDocument/2006/relationships/image" Target="../media/image186.png"/><Relationship Id="rId21" Type="http://schemas.openxmlformats.org/officeDocument/2006/relationships/image" Target="../media/image187.png"/><Relationship Id="rId22" Type="http://schemas.openxmlformats.org/officeDocument/2006/relationships/image" Target="../media/image188.png"/><Relationship Id="rId23" Type="http://schemas.openxmlformats.org/officeDocument/2006/relationships/image" Target="../media/image189.png"/><Relationship Id="rId24" Type="http://schemas.openxmlformats.org/officeDocument/2006/relationships/image" Target="../media/image190.png"/><Relationship Id="rId25" Type="http://schemas.openxmlformats.org/officeDocument/2006/relationships/image" Target="../media/image191.png"/><Relationship Id="rId26" Type="http://schemas.openxmlformats.org/officeDocument/2006/relationships/image" Target="../media/image192.png"/><Relationship Id="rId27" Type="http://schemas.openxmlformats.org/officeDocument/2006/relationships/image" Target="../media/image193.png"/><Relationship Id="rId28" Type="http://schemas.openxmlformats.org/officeDocument/2006/relationships/image" Target="../media/image194.png"/><Relationship Id="rId29" Type="http://schemas.openxmlformats.org/officeDocument/2006/relationships/image" Target="../media/image195.png"/><Relationship Id="rId30" Type="http://schemas.openxmlformats.org/officeDocument/2006/relationships/image" Target="../media/image19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53.png"/><Relationship Id="rId21" Type="http://schemas.openxmlformats.org/officeDocument/2006/relationships/image" Target="../media/image254.png"/><Relationship Id="rId22" Type="http://schemas.openxmlformats.org/officeDocument/2006/relationships/image" Target="../media/image25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hyperlink" Target="http://ccl.northwestern.edu/netlogo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Relationship Id="rId15" Type="http://schemas.openxmlformats.org/officeDocument/2006/relationships/image" Target="../media/image319.png"/><Relationship Id="rId16" Type="http://schemas.openxmlformats.org/officeDocument/2006/relationships/image" Target="../media/image320.png"/><Relationship Id="rId17" Type="http://schemas.openxmlformats.org/officeDocument/2006/relationships/image" Target="../media/image321.png"/><Relationship Id="rId18" Type="http://schemas.openxmlformats.org/officeDocument/2006/relationships/image" Target="../media/image322.png"/><Relationship Id="rId19" Type="http://schemas.openxmlformats.org/officeDocument/2006/relationships/image" Target="../media/image323.png"/><Relationship Id="rId20" Type="http://schemas.openxmlformats.org/officeDocument/2006/relationships/image" Target="../media/image324.png"/><Relationship Id="rId21" Type="http://schemas.openxmlformats.org/officeDocument/2006/relationships/image" Target="../media/image325.png"/><Relationship Id="rId22" Type="http://schemas.openxmlformats.org/officeDocument/2006/relationships/image" Target="../media/image32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367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32" Type="http://schemas.openxmlformats.org/officeDocument/2006/relationships/image" Target="../media/image377.png"/><Relationship Id="rId33" Type="http://schemas.openxmlformats.org/officeDocument/2006/relationships/image" Target="../media/image378.png"/><Relationship Id="rId34" Type="http://schemas.openxmlformats.org/officeDocument/2006/relationships/image" Target="../media/image379.png"/><Relationship Id="rId35" Type="http://schemas.openxmlformats.org/officeDocument/2006/relationships/image" Target="../media/image380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7891" y="3412972"/>
            <a:ext cx="4978908" cy="12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47427" y="3448951"/>
            <a:ext cx="4897120" cy="0"/>
          </a:xfrm>
          <a:custGeom>
            <a:avLst/>
            <a:gdLst/>
            <a:ahLst/>
            <a:cxnLst/>
            <a:rect l="l" t="t" r="r" b="b"/>
            <a:pathLst>
              <a:path w="4897120" h="0">
                <a:moveTo>
                  <a:pt x="0" y="0"/>
                </a:moveTo>
                <a:lnTo>
                  <a:pt x="4896548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67301" y="5663478"/>
            <a:ext cx="2213470" cy="504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21729" y="5663328"/>
            <a:ext cx="1764271" cy="582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193" y="1788718"/>
            <a:ext cx="3759718" cy="3219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50564" y="1903476"/>
            <a:ext cx="4885944" cy="1478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94176" y="3560051"/>
            <a:ext cx="1384553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67834" y="3560051"/>
            <a:ext cx="3183636" cy="379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94176" y="4163567"/>
            <a:ext cx="4096512" cy="379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94176" y="4465320"/>
            <a:ext cx="2685288" cy="379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68567" y="4465320"/>
            <a:ext cx="1238249" cy="3794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70597" y="4465320"/>
            <a:ext cx="1298448" cy="379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94176" y="4767071"/>
            <a:ext cx="2241042" cy="3794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826167" y="3634879"/>
            <a:ext cx="4390390" cy="1487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01204456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Social Networks Data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Mining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10000"/>
              </a:lnSpc>
            </a:pP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Department 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Computer Engineering  </a:t>
            </a:r>
            <a:r>
              <a:rPr dirty="0" sz="1800" spc="-20">
                <a:solidFill>
                  <a:srgbClr val="E36C09"/>
                </a:solidFill>
                <a:latin typeface="Tahoma"/>
                <a:cs typeface="Tahoma"/>
              </a:rPr>
              <a:t>Faculty </a:t>
            </a:r>
            <a:r>
              <a:rPr dirty="0" sz="1800">
                <a:solidFill>
                  <a:srgbClr val="E36C09"/>
                </a:solidFill>
                <a:latin typeface="Tahoma"/>
                <a:cs typeface="Tahoma"/>
              </a:rPr>
              <a:t>of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Engineering, </a:t>
            </a:r>
            <a:r>
              <a:rPr dirty="0" sz="1800" spc="-10">
                <a:solidFill>
                  <a:srgbClr val="E36C09"/>
                </a:solidFill>
                <a:latin typeface="Tahoma"/>
                <a:cs typeface="Tahoma"/>
              </a:rPr>
              <a:t>Kasetsart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University  Bangkok,</a:t>
            </a:r>
            <a:r>
              <a:rPr dirty="0" sz="1800" spc="-5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E36C09"/>
                </a:solidFill>
                <a:latin typeface="Tahoma"/>
                <a:cs typeface="Tahoma"/>
              </a:rPr>
              <a:t>Thailand.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3263" y="524255"/>
            <a:ext cx="7306818" cy="4735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7738" y="719124"/>
            <a:ext cx="6924675" cy="4352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79102" y="5383733"/>
            <a:ext cx="311467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5">
                <a:latin typeface="Calibri"/>
                <a:cs typeface="Calibri"/>
              </a:rPr>
              <a:t>ErdosRenyiDegDist.nlogo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8" y="253745"/>
            <a:ext cx="2543556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85416" y="253745"/>
            <a:ext cx="2716530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NetLogo:</a:t>
            </a:r>
            <a:r>
              <a:rPr dirty="0" spc="-75"/>
              <a:t> </a:t>
            </a:r>
            <a:r>
              <a:rPr dirty="0" spc="-5"/>
              <a:t>Layouts</a:t>
            </a:r>
          </a:p>
        </p:txBody>
      </p:sp>
      <p:sp>
        <p:nvSpPr>
          <p:cNvPr id="5" name="object 5"/>
          <p:cNvSpPr/>
          <p:nvPr/>
        </p:nvSpPr>
        <p:spPr>
          <a:xfrm>
            <a:off x="504799" y="1933562"/>
            <a:ext cx="2333622" cy="2333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48075" y="1147749"/>
            <a:ext cx="2333625" cy="2333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64589" y="1097457"/>
            <a:ext cx="2218055" cy="861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12570">
              <a:lnSpc>
                <a:spcPct val="100000"/>
              </a:lnSpc>
            </a:pPr>
            <a:r>
              <a:rPr dirty="0" sz="2400" spc="-55">
                <a:latin typeface="Calibri"/>
                <a:cs typeface="Calibri"/>
              </a:rPr>
              <a:t>r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d</a:t>
            </a:r>
            <a:r>
              <a:rPr dirty="0" sz="2400">
                <a:latin typeface="Calibri"/>
                <a:cs typeface="Calibri"/>
              </a:rPr>
              <a:t>ial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2400" spc="-10">
                <a:latin typeface="Calibri"/>
                <a:cs typeface="Calibri"/>
              </a:rPr>
              <a:t>circle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34150" y="2647950"/>
            <a:ext cx="2333625" cy="2333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279220" y="2278862"/>
            <a:ext cx="63627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tu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sz="2400" spc="-25">
                <a:latin typeface="Calibri"/>
                <a:cs typeface="Calibri"/>
              </a:rPr>
              <a:t>t</a:t>
            </a:r>
            <a:r>
              <a:rPr dirty="0" sz="240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71680" y="5779186"/>
            <a:ext cx="78422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spr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5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62045" y="3862120"/>
            <a:ext cx="2352675" cy="23167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02791"/>
            <a:ext cx="8011795" cy="280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i="1">
                <a:latin typeface="Consolas"/>
                <a:cs typeface="Consolas"/>
              </a:rPr>
              <a:t>G</a:t>
            </a:r>
            <a:r>
              <a:rPr dirty="0" sz="2400">
                <a:latin typeface="Consolas"/>
                <a:cs typeface="Consolas"/>
              </a:rPr>
              <a:t>(</a:t>
            </a:r>
            <a:r>
              <a:rPr dirty="0" sz="2400" i="1">
                <a:latin typeface="Consolas"/>
                <a:cs typeface="Consolas"/>
              </a:rPr>
              <a:t>n</a:t>
            </a:r>
            <a:r>
              <a:rPr dirty="0" sz="2400">
                <a:latin typeface="Consolas"/>
                <a:cs typeface="Consolas"/>
              </a:rPr>
              <a:t>,</a:t>
            </a:r>
            <a:r>
              <a:rPr dirty="0" sz="2400" i="1">
                <a:latin typeface="Consolas"/>
                <a:cs typeface="Consolas"/>
              </a:rPr>
              <a:t>p</a:t>
            </a:r>
            <a:r>
              <a:rPr dirty="0" sz="2400">
                <a:latin typeface="Consolas"/>
                <a:cs typeface="Consolas"/>
              </a:rPr>
              <a:t>)</a:t>
            </a:r>
            <a:r>
              <a:rPr dirty="0" sz="2400">
                <a:latin typeface="Tahoma"/>
                <a:cs typeface="Tahoma"/>
              </a:rPr>
              <a:t>: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>
                <a:latin typeface="Tahoma"/>
                <a:cs typeface="Tahoma"/>
              </a:rPr>
              <a:t>each </a:t>
            </a:r>
            <a:r>
              <a:rPr dirty="0" sz="2400" spc="-5">
                <a:latin typeface="Tahoma"/>
                <a:cs typeface="Tahoma"/>
              </a:rPr>
              <a:t>potential edge we flip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biased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coin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with probability </a:t>
            </a:r>
            <a:r>
              <a:rPr dirty="0" sz="2000" spc="-5" i="1">
                <a:latin typeface="Consolas"/>
                <a:cs typeface="Consolas"/>
              </a:rPr>
              <a:t>p</a:t>
            </a:r>
            <a:r>
              <a:rPr dirty="0" sz="2000" spc="-480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we add the edge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with probability </a:t>
            </a:r>
            <a:r>
              <a:rPr dirty="0" sz="2000" spc="-5">
                <a:latin typeface="Consolas"/>
                <a:cs typeface="Consolas"/>
              </a:rPr>
              <a:t>1–</a:t>
            </a:r>
            <a:r>
              <a:rPr dirty="0" sz="2000" spc="-5" i="1">
                <a:latin typeface="Consolas"/>
                <a:cs typeface="Consolas"/>
              </a:rPr>
              <a:t>p</a:t>
            </a:r>
            <a:r>
              <a:rPr dirty="0" sz="2000" spc="-465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we </a:t>
            </a:r>
            <a:r>
              <a:rPr dirty="0" sz="2000">
                <a:latin typeface="Tahoma"/>
                <a:cs typeface="Tahoma"/>
              </a:rPr>
              <a:t>don’t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3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What is the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spc="-5">
                <a:latin typeface="Tahoma"/>
                <a:cs typeface="Tahoma"/>
              </a:rPr>
              <a:t>that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node has 0,1,2,3,…</a:t>
            </a:r>
            <a:r>
              <a:rPr dirty="0" sz="2400" spc="5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edges?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Probabilities sum </a:t>
            </a:r>
            <a:r>
              <a:rPr dirty="0" sz="2400">
                <a:latin typeface="Tahoma"/>
                <a:cs typeface="Tahoma"/>
              </a:rPr>
              <a:t>to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512445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Degree</a:t>
            </a:r>
            <a:r>
              <a:rPr dirty="0" spc="-70"/>
              <a:t> </a:t>
            </a:r>
            <a:r>
              <a:rPr dirty="0" spc="-5"/>
              <a:t>Distribution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7969250" cy="2486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5080" indent="-342265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W</a:t>
            </a:r>
            <a:r>
              <a:rPr dirty="0" sz="2400" spc="-5">
                <a:latin typeface="Tahoma"/>
                <a:cs typeface="Tahoma"/>
              </a:rPr>
              <a:t>hat is the maximum degree of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node in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simple </a:t>
            </a:r>
            <a:r>
              <a:rPr dirty="0" sz="2400" spc="-30">
                <a:latin typeface="Tahoma"/>
                <a:cs typeface="Tahoma"/>
              </a:rPr>
              <a:t>(i.e.,  </a:t>
            </a:r>
            <a:r>
              <a:rPr dirty="0" sz="2400" spc="-5">
                <a:latin typeface="Tahoma"/>
                <a:cs typeface="Tahoma"/>
              </a:rPr>
              <a:t>no multiple edges between the </a:t>
            </a:r>
            <a:r>
              <a:rPr dirty="0" sz="2400">
                <a:latin typeface="Tahoma"/>
                <a:cs typeface="Tahoma"/>
              </a:rPr>
              <a:t>same </a:t>
            </a:r>
            <a:r>
              <a:rPr dirty="0" sz="2400" spc="-5">
                <a:latin typeface="Tahoma"/>
                <a:cs typeface="Tahoma"/>
              </a:rPr>
              <a:t>two nodes) </a:t>
            </a:r>
            <a:r>
              <a:rPr dirty="0" sz="2400" spc="-5" i="1">
                <a:latin typeface="Consolas"/>
                <a:cs typeface="Consolas"/>
              </a:rPr>
              <a:t>n</a:t>
            </a:r>
            <a:r>
              <a:rPr dirty="0" sz="2400" spc="-5">
                <a:latin typeface="Tahoma"/>
                <a:cs typeface="Tahoma"/>
              </a:rPr>
              <a:t>-node  </a:t>
            </a:r>
            <a:r>
              <a:rPr dirty="0" sz="2400" spc="-10">
                <a:latin typeface="Tahoma"/>
                <a:cs typeface="Tahoma"/>
              </a:rPr>
              <a:t>graph?</a:t>
            </a:r>
            <a:endParaRPr sz="24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120"/>
              </a:spcBef>
              <a:buFont typeface="Tahoma"/>
              <a:buAutoNum type="alphaLcParenR"/>
              <a:tabLst>
                <a:tab pos="927100" algn="l"/>
                <a:tab pos="927735" algn="l"/>
              </a:tabLst>
            </a:pPr>
            <a:r>
              <a:rPr dirty="0" sz="2000" spc="-5" i="1">
                <a:latin typeface="Consolas"/>
                <a:cs typeface="Consolas"/>
              </a:rPr>
              <a:t>n</a:t>
            </a:r>
            <a:endParaRPr sz="2000">
              <a:latin typeface="Consolas"/>
              <a:cs typeface="Consolas"/>
            </a:endParaRPr>
          </a:p>
          <a:p>
            <a:pPr lvl="1" marL="927100" indent="-457200">
              <a:lnSpc>
                <a:spcPct val="100000"/>
              </a:lnSpc>
              <a:spcBef>
                <a:spcPts val="1200"/>
              </a:spcBef>
              <a:buFont typeface="Tahoma"/>
              <a:buAutoNum type="alphaLcParenR"/>
              <a:tabLst>
                <a:tab pos="927100" algn="l"/>
                <a:tab pos="927735" algn="l"/>
              </a:tabLst>
            </a:pPr>
            <a:r>
              <a:rPr dirty="0" sz="2000" spc="-5" i="1">
                <a:latin typeface="Consolas"/>
                <a:cs typeface="Consolas"/>
              </a:rPr>
              <a:t>n</a:t>
            </a:r>
            <a:r>
              <a:rPr dirty="0" sz="2000" spc="-5">
                <a:latin typeface="Consolas"/>
                <a:cs typeface="Consolas"/>
              </a:rPr>
              <a:t>–1</a:t>
            </a:r>
            <a:endParaRPr sz="2000">
              <a:latin typeface="Consolas"/>
              <a:cs typeface="Consolas"/>
            </a:endParaRPr>
          </a:p>
          <a:p>
            <a:pPr lvl="1" marL="927100" indent="-457200">
              <a:lnSpc>
                <a:spcPct val="100000"/>
              </a:lnSpc>
              <a:spcBef>
                <a:spcPts val="1200"/>
              </a:spcBef>
              <a:buFont typeface="Tahoma"/>
              <a:buAutoNum type="alphaLcParenR"/>
              <a:tabLst>
                <a:tab pos="927100" algn="l"/>
                <a:tab pos="927735" algn="l"/>
              </a:tabLst>
            </a:pPr>
            <a:r>
              <a:rPr dirty="0" sz="2000" spc="-5" i="1">
                <a:latin typeface="Consolas"/>
                <a:cs typeface="Consolas"/>
              </a:rPr>
              <a:t>n</a:t>
            </a:r>
            <a:r>
              <a:rPr dirty="0" sz="2000" spc="-5">
                <a:latin typeface="Consolas"/>
                <a:cs typeface="Consolas"/>
              </a:rPr>
              <a:t>/2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346938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Question</a:t>
            </a:r>
            <a:r>
              <a:rPr dirty="0" spc="-80"/>
              <a:t> </a:t>
            </a:r>
            <a:r>
              <a:rPr dirty="0" spc="-5"/>
              <a:t>#2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9079" y="253745"/>
            <a:ext cx="3178289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20161" y="253745"/>
            <a:ext cx="908303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Question</a:t>
            </a:r>
            <a:r>
              <a:rPr dirty="0" spc="-75"/>
              <a:t> </a:t>
            </a:r>
            <a:r>
              <a:rPr dirty="0" spc="-5"/>
              <a:t>#3</a:t>
            </a:r>
          </a:p>
        </p:txBody>
      </p:sp>
      <p:sp>
        <p:nvSpPr>
          <p:cNvPr id="8" name="object 8"/>
          <p:cNvSpPr/>
          <p:nvPr/>
        </p:nvSpPr>
        <p:spPr>
          <a:xfrm>
            <a:off x="3000362" y="2571750"/>
            <a:ext cx="1000125" cy="1143000"/>
          </a:xfrm>
          <a:custGeom>
            <a:avLst/>
            <a:gdLst/>
            <a:ahLst/>
            <a:cxnLst/>
            <a:rect l="l" t="t" r="r" b="b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00362" y="2928937"/>
            <a:ext cx="1929130" cy="786130"/>
          </a:xfrm>
          <a:custGeom>
            <a:avLst/>
            <a:gdLst/>
            <a:ahLst/>
            <a:cxnLst/>
            <a:rect l="l" t="t" r="r" b="b"/>
            <a:pathLst>
              <a:path w="1929129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0362" y="3643312"/>
            <a:ext cx="2357755" cy="71755"/>
          </a:xfrm>
          <a:custGeom>
            <a:avLst/>
            <a:gdLst/>
            <a:ahLst/>
            <a:cxnLst/>
            <a:rect l="l" t="t" r="r" b="b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00362" y="3714762"/>
            <a:ext cx="2357755" cy="643255"/>
          </a:xfrm>
          <a:custGeom>
            <a:avLst/>
            <a:gdLst/>
            <a:ahLst/>
            <a:cxnLst/>
            <a:rect l="l" t="t" r="r" b="b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00362" y="3714750"/>
            <a:ext cx="1929130" cy="1143000"/>
          </a:xfrm>
          <a:custGeom>
            <a:avLst/>
            <a:gdLst/>
            <a:ahLst/>
            <a:cxnLst/>
            <a:rect l="l" t="t" r="r" b="b"/>
            <a:pathLst>
              <a:path w="1929129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00362" y="3714750"/>
            <a:ext cx="1214755" cy="1428750"/>
          </a:xfrm>
          <a:custGeom>
            <a:avLst/>
            <a:gdLst/>
            <a:ahLst/>
            <a:cxnLst/>
            <a:rect l="l" t="t" r="r" b="b"/>
            <a:pathLst>
              <a:path w="1214754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ln w="38099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00362" y="3714750"/>
            <a:ext cx="214629" cy="1571625"/>
          </a:xfrm>
          <a:custGeom>
            <a:avLst/>
            <a:gdLst/>
            <a:ahLst/>
            <a:cxnLst/>
            <a:rect l="l" t="t" r="r" b="b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11779" y="3474720"/>
            <a:ext cx="451866" cy="4518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74442" y="3430523"/>
            <a:ext cx="526542" cy="4632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57487" y="3500437"/>
            <a:ext cx="357187" cy="357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57487" y="350043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953537" y="3511905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39896" y="2331720"/>
            <a:ext cx="452627" cy="451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02558" y="2287523"/>
            <a:ext cx="526541" cy="4632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86189" y="2357424"/>
            <a:ext cx="357184" cy="3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86187" y="2357424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35940" y="1089990"/>
            <a:ext cx="7894955" cy="1610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ct val="10349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Given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8-node </a:t>
            </a:r>
            <a:r>
              <a:rPr dirty="0" sz="2400" spc="-10">
                <a:latin typeface="Tahoma"/>
                <a:cs typeface="Tahoma"/>
              </a:rPr>
              <a:t>graph, </a:t>
            </a:r>
            <a:r>
              <a:rPr dirty="0" sz="2400" spc="-5">
                <a:latin typeface="Tahoma"/>
                <a:cs typeface="Tahoma"/>
              </a:rPr>
              <a:t>how </a:t>
            </a:r>
            <a:r>
              <a:rPr dirty="0" sz="2400" spc="-10">
                <a:latin typeface="Tahoma"/>
                <a:cs typeface="Tahoma"/>
              </a:rPr>
              <a:t>many </a:t>
            </a:r>
            <a:r>
              <a:rPr dirty="0" sz="2400" spc="-15">
                <a:latin typeface="Tahoma"/>
                <a:cs typeface="Tahoma"/>
              </a:rPr>
              <a:t>ways </a:t>
            </a:r>
            <a:r>
              <a:rPr dirty="0" sz="2400">
                <a:latin typeface="Tahoma"/>
                <a:cs typeface="Tahoma"/>
              </a:rPr>
              <a:t>can a </a:t>
            </a:r>
            <a:r>
              <a:rPr dirty="0" sz="2400" spc="-5">
                <a:latin typeface="Tahoma"/>
                <a:cs typeface="Tahoma"/>
              </a:rPr>
              <a:t>node </a:t>
            </a:r>
            <a:r>
              <a:rPr dirty="0" sz="2400" i="1">
                <a:latin typeface="Consolas"/>
                <a:cs typeface="Consolas"/>
              </a:rPr>
              <a:t>i</a:t>
            </a:r>
            <a:r>
              <a:rPr dirty="0" sz="2400" spc="-520" i="1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be  connected </a:t>
            </a:r>
            <a:r>
              <a:rPr dirty="0" sz="2400">
                <a:latin typeface="Tahoma"/>
                <a:cs typeface="Tahoma"/>
              </a:rPr>
              <a:t>to its </a:t>
            </a:r>
            <a:r>
              <a:rPr dirty="0" sz="2400" spc="-5">
                <a:latin typeface="Tahoma"/>
                <a:cs typeface="Tahoma"/>
              </a:rPr>
              <a:t>neighbors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get degree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4?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imes New Roman"/>
              <a:cs typeface="Times New Roman"/>
            </a:endParaRPr>
          </a:p>
          <a:p>
            <a:pPr algn="ctr" marR="1029335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68773" y="2688335"/>
            <a:ext cx="452615" cy="4526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31435" y="2644901"/>
            <a:ext cx="526529" cy="463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714875" y="2714625"/>
            <a:ext cx="357187" cy="3571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14875" y="2714612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810924" y="2726080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B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97779" y="3403091"/>
            <a:ext cx="451865" cy="4518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60441" y="3359658"/>
            <a:ext cx="526541" cy="4632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43500" y="3429000"/>
            <a:ext cx="357200" cy="3571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43500" y="342900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239549" y="3440468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97779" y="4117085"/>
            <a:ext cx="451865" cy="4526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060441" y="4073652"/>
            <a:ext cx="526541" cy="4632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3500" y="4143375"/>
            <a:ext cx="357200" cy="357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3500" y="414337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68773" y="4617720"/>
            <a:ext cx="452615" cy="4518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31435" y="4573523"/>
            <a:ext cx="526529" cy="4632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714875" y="4643450"/>
            <a:ext cx="357187" cy="3571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714875" y="464343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810924" y="4154843"/>
            <a:ext cx="593725" cy="832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1325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2000" spc="-5" i="1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54779" y="4903470"/>
            <a:ext cx="451865" cy="4518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17441" y="4859273"/>
            <a:ext cx="526541" cy="4632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00500" y="4929200"/>
            <a:ext cx="357187" cy="3571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00500" y="49291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096537" y="4940655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025914" y="5117591"/>
            <a:ext cx="451853" cy="45186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988564" y="5074158"/>
            <a:ext cx="526529" cy="4632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071799" y="5143512"/>
            <a:ext cx="357187" cy="3571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071799" y="514350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167849" y="5154968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  <p:sp>
        <p:nvSpPr>
          <p:cNvPr id="54" name="object 54"/>
          <p:cNvSpPr txBox="1"/>
          <p:nvPr/>
        </p:nvSpPr>
        <p:spPr>
          <a:xfrm>
            <a:off x="6508127" y="2900045"/>
            <a:ext cx="351790" cy="584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9841" sz="4200">
                <a:latin typeface="Consolas"/>
                <a:cs typeface="Consolas"/>
              </a:rPr>
              <a:t>(</a:t>
            </a:r>
            <a:r>
              <a:rPr dirty="0" sz="1850" spc="5">
                <a:latin typeface="Consolas"/>
                <a:cs typeface="Consolas"/>
              </a:rPr>
              <a:t>7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03961" y="3024251"/>
            <a:ext cx="938530" cy="535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5525" sz="2775" spc="7">
                <a:latin typeface="Consolas"/>
                <a:cs typeface="Consolas"/>
              </a:rPr>
              <a:t>4</a:t>
            </a:r>
            <a:r>
              <a:rPr dirty="0" sz="2800">
                <a:latin typeface="Consolas"/>
                <a:cs typeface="Consolas"/>
              </a:rPr>
              <a:t>)=35</a:t>
            </a:r>
            <a:endParaRPr sz="2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9079" y="253745"/>
            <a:ext cx="346938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Question</a:t>
            </a:r>
            <a:r>
              <a:rPr dirty="0" spc="-80"/>
              <a:t> </a:t>
            </a:r>
            <a:r>
              <a:rPr dirty="0" spc="-5"/>
              <a:t>#4</a:t>
            </a:r>
          </a:p>
        </p:txBody>
      </p:sp>
      <p:sp>
        <p:nvSpPr>
          <p:cNvPr id="7" name="object 7"/>
          <p:cNvSpPr/>
          <p:nvPr/>
        </p:nvSpPr>
        <p:spPr>
          <a:xfrm>
            <a:off x="3000362" y="2571750"/>
            <a:ext cx="1000125" cy="1143000"/>
          </a:xfrm>
          <a:custGeom>
            <a:avLst/>
            <a:gdLst/>
            <a:ahLst/>
            <a:cxnLst/>
            <a:rect l="l" t="t" r="r" b="b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00362" y="2928937"/>
            <a:ext cx="1929130" cy="786130"/>
          </a:xfrm>
          <a:custGeom>
            <a:avLst/>
            <a:gdLst/>
            <a:ahLst/>
            <a:cxnLst/>
            <a:rect l="l" t="t" r="r" b="b"/>
            <a:pathLst>
              <a:path w="1929129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00362" y="3643312"/>
            <a:ext cx="2357755" cy="71755"/>
          </a:xfrm>
          <a:custGeom>
            <a:avLst/>
            <a:gdLst/>
            <a:ahLst/>
            <a:cxnLst/>
            <a:rect l="l" t="t" r="r" b="b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0362" y="3714762"/>
            <a:ext cx="2357755" cy="643255"/>
          </a:xfrm>
          <a:custGeom>
            <a:avLst/>
            <a:gdLst/>
            <a:ahLst/>
            <a:cxnLst/>
            <a:rect l="l" t="t" r="r" b="b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00362" y="3714750"/>
            <a:ext cx="1929130" cy="1143000"/>
          </a:xfrm>
          <a:custGeom>
            <a:avLst/>
            <a:gdLst/>
            <a:ahLst/>
            <a:cxnLst/>
            <a:rect l="l" t="t" r="r" b="b"/>
            <a:pathLst>
              <a:path w="1929129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00362" y="3714750"/>
            <a:ext cx="1214755" cy="1428750"/>
          </a:xfrm>
          <a:custGeom>
            <a:avLst/>
            <a:gdLst/>
            <a:ahLst/>
            <a:cxnLst/>
            <a:rect l="l" t="t" r="r" b="b"/>
            <a:pathLst>
              <a:path w="1214754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ln w="38099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00362" y="3714750"/>
            <a:ext cx="214629" cy="1571625"/>
          </a:xfrm>
          <a:custGeom>
            <a:avLst/>
            <a:gdLst/>
            <a:ahLst/>
            <a:cxnLst/>
            <a:rect l="l" t="t" r="r" b="b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11779" y="3474720"/>
            <a:ext cx="451866" cy="451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74442" y="3430523"/>
            <a:ext cx="526542" cy="463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7487" y="3500437"/>
            <a:ext cx="357187" cy="357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57487" y="350043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53537" y="3511905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9896" y="2331720"/>
            <a:ext cx="452627" cy="4518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02558" y="2287523"/>
            <a:ext cx="526541" cy="463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86189" y="2357424"/>
            <a:ext cx="357184" cy="3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86187" y="2357424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68773" y="2688335"/>
            <a:ext cx="452615" cy="4526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31435" y="2644901"/>
            <a:ext cx="526529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714875" y="2714625"/>
            <a:ext cx="357187" cy="3571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14875" y="2714612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97779" y="3403091"/>
            <a:ext cx="451865" cy="4518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60441" y="3359658"/>
            <a:ext cx="526541" cy="4632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3500" y="3429000"/>
            <a:ext cx="357200" cy="3571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3500" y="342900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239549" y="3440468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97779" y="4117085"/>
            <a:ext cx="451865" cy="4526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60441" y="4073652"/>
            <a:ext cx="526541" cy="4632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43500" y="4143375"/>
            <a:ext cx="357200" cy="357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3500" y="414337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68773" y="4617720"/>
            <a:ext cx="452615" cy="4518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31435" y="4573523"/>
            <a:ext cx="526529" cy="4632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14875" y="4643450"/>
            <a:ext cx="357187" cy="3571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14875" y="464343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810924" y="4154843"/>
            <a:ext cx="593725" cy="832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1325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2000" spc="-5" i="1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54779" y="4903470"/>
            <a:ext cx="451865" cy="4518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17441" y="4859273"/>
            <a:ext cx="526541" cy="4632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000500" y="4929200"/>
            <a:ext cx="357187" cy="3571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00500" y="49291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096537" y="4940655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25914" y="5117591"/>
            <a:ext cx="451853" cy="4518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88564" y="5074158"/>
            <a:ext cx="526529" cy="4632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071799" y="5143512"/>
            <a:ext cx="357187" cy="3571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71799" y="514350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3167849" y="5154968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  <p:sp>
        <p:nvSpPr>
          <p:cNvPr id="51" name="object 51"/>
          <p:cNvSpPr txBox="1"/>
          <p:nvPr/>
        </p:nvSpPr>
        <p:spPr>
          <a:xfrm>
            <a:off x="535940" y="1096574"/>
            <a:ext cx="8047355" cy="238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169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Given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8-node </a:t>
            </a:r>
            <a:r>
              <a:rPr dirty="0" sz="2400" spc="-15">
                <a:latin typeface="Tahoma"/>
                <a:cs typeface="Tahoma"/>
              </a:rPr>
              <a:t>graph </a:t>
            </a:r>
            <a:r>
              <a:rPr dirty="0" sz="2400" spc="-5">
                <a:latin typeface="Tahoma"/>
                <a:cs typeface="Tahoma"/>
              </a:rPr>
              <a:t>and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i="1">
                <a:latin typeface="Consolas"/>
                <a:cs typeface="Consolas"/>
              </a:rPr>
              <a:t>p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 spc="-10">
                <a:latin typeface="Tahoma"/>
                <a:cs typeface="Tahoma"/>
              </a:rPr>
              <a:t>any </a:t>
            </a:r>
            <a:r>
              <a:rPr dirty="0" sz="2400" spc="-5">
                <a:latin typeface="Tahoma"/>
                <a:cs typeface="Tahoma"/>
              </a:rPr>
              <a:t>two</a:t>
            </a:r>
            <a:r>
              <a:rPr dirty="0" sz="2400" spc="-484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nodes  sharing an edge, what is the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spc="-5">
                <a:latin typeface="Tahoma"/>
                <a:cs typeface="Tahoma"/>
              </a:rPr>
              <a:t>that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node </a:t>
            </a:r>
            <a:r>
              <a:rPr dirty="0" sz="2400" i="1">
                <a:latin typeface="Consolas"/>
                <a:cs typeface="Consolas"/>
              </a:rPr>
              <a:t>i  </a:t>
            </a:r>
            <a:r>
              <a:rPr dirty="0" sz="2400" spc="-5">
                <a:latin typeface="Tahoma"/>
                <a:cs typeface="Tahoma"/>
              </a:rPr>
              <a:t>has degree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4?</a:t>
            </a:r>
            <a:endParaRPr sz="2400">
              <a:latin typeface="Tahoma"/>
              <a:cs typeface="Tahoma"/>
            </a:endParaRPr>
          </a:p>
          <a:p>
            <a:pPr algn="ctr" marR="1181735">
              <a:lnSpc>
                <a:spcPct val="100000"/>
              </a:lnSpc>
              <a:spcBef>
                <a:spcPts val="1225"/>
              </a:spcBef>
            </a:pPr>
            <a:r>
              <a:rPr dirty="0" sz="2000" spc="-5" i="1">
                <a:latin typeface="Consolas"/>
                <a:cs typeface="Consolas"/>
              </a:rPr>
              <a:t>A</a:t>
            </a:r>
            <a:endParaRPr sz="2000">
              <a:latin typeface="Consolas"/>
              <a:cs typeface="Consolas"/>
            </a:endParaRPr>
          </a:p>
          <a:p>
            <a:pPr algn="ctr" marL="667385">
              <a:lnSpc>
                <a:spcPts val="2380"/>
              </a:lnSpc>
              <a:spcBef>
                <a:spcPts val="409"/>
              </a:spcBef>
            </a:pPr>
            <a:r>
              <a:rPr dirty="0" sz="2000" spc="-5" i="1">
                <a:latin typeface="Consolas"/>
                <a:cs typeface="Consolas"/>
              </a:rPr>
              <a:t>B</a:t>
            </a:r>
            <a:endParaRPr sz="2000">
              <a:latin typeface="Consolas"/>
              <a:cs typeface="Consolas"/>
            </a:endParaRPr>
          </a:p>
          <a:p>
            <a:pPr algn="r" marR="619760">
              <a:lnSpc>
                <a:spcPts val="3340"/>
              </a:lnSpc>
            </a:pPr>
            <a:r>
              <a:rPr dirty="0" sz="2800" i="1">
                <a:latin typeface="Consolas"/>
                <a:cs typeface="Consolas"/>
              </a:rPr>
              <a:t>p</a:t>
            </a:r>
            <a:r>
              <a:rPr dirty="0" baseline="25525" sz="2775" spc="7">
                <a:latin typeface="Consolas"/>
                <a:cs typeface="Consolas"/>
              </a:rPr>
              <a:t>4</a:t>
            </a:r>
            <a:r>
              <a:rPr dirty="0" sz="2800">
                <a:latin typeface="Consolas"/>
                <a:cs typeface="Consolas"/>
              </a:rPr>
              <a:t>(1–</a:t>
            </a:r>
            <a:r>
              <a:rPr dirty="0" sz="2800" spc="-5" i="1">
                <a:latin typeface="Consolas"/>
                <a:cs typeface="Consolas"/>
              </a:rPr>
              <a:t>p</a:t>
            </a:r>
            <a:r>
              <a:rPr dirty="0" sz="2800" spc="-5">
                <a:latin typeface="Consolas"/>
                <a:cs typeface="Consolas"/>
              </a:rPr>
              <a:t>)</a:t>
            </a:r>
            <a:r>
              <a:rPr dirty="0" baseline="25525" sz="2775" spc="7">
                <a:latin typeface="Consolas"/>
                <a:cs typeface="Consolas"/>
              </a:rPr>
              <a:t>3</a:t>
            </a:r>
            <a:endParaRPr baseline="25525" sz="277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02791"/>
            <a:ext cx="6229985" cy="158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E</a:t>
            </a:r>
            <a:r>
              <a:rPr dirty="0" sz="2400" spc="-5">
                <a:latin typeface="Tahoma"/>
                <a:cs typeface="Tahoma"/>
              </a:rPr>
              <a:t>ach node has </a:t>
            </a:r>
            <a:r>
              <a:rPr dirty="0" sz="2400" i="1">
                <a:latin typeface="Consolas"/>
                <a:cs typeface="Consolas"/>
              </a:rPr>
              <a:t>n</a:t>
            </a:r>
            <a:r>
              <a:rPr dirty="0" sz="2400">
                <a:latin typeface="Consolas"/>
                <a:cs typeface="Consolas"/>
              </a:rPr>
              <a:t>–1</a:t>
            </a:r>
            <a:r>
              <a:rPr dirty="0" sz="2400" spc="-575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tries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get edges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Each try is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success with </a:t>
            </a:r>
            <a:r>
              <a:rPr dirty="0" sz="2400" spc="-10">
                <a:latin typeface="Tahoma"/>
                <a:cs typeface="Tahoma"/>
              </a:rPr>
              <a:t>probability</a:t>
            </a:r>
            <a:r>
              <a:rPr dirty="0" sz="2400" spc="70">
                <a:latin typeface="Tahoma"/>
                <a:cs typeface="Tahoma"/>
              </a:rPr>
              <a:t> </a:t>
            </a:r>
            <a:r>
              <a:rPr dirty="0" sz="2400" i="1">
                <a:latin typeface="Consolas"/>
                <a:cs typeface="Consolas"/>
              </a:rPr>
              <a:t>p</a:t>
            </a:r>
            <a:endParaRPr sz="2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node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15">
                <a:latin typeface="Tahoma"/>
                <a:cs typeface="Tahoma"/>
              </a:rPr>
              <a:t>have </a:t>
            </a:r>
            <a:r>
              <a:rPr dirty="0" sz="2400" spc="-5">
                <a:latin typeface="Tahoma"/>
                <a:cs typeface="Tahoma"/>
              </a:rPr>
              <a:t>degree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i="1">
                <a:latin typeface="Consolas"/>
                <a:cs typeface="Consolas"/>
              </a:rPr>
              <a:t>k</a:t>
            </a:r>
            <a:r>
              <a:rPr dirty="0" sz="240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5989" y="4077386"/>
            <a:ext cx="416623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C00000"/>
                </a:solidFill>
                <a:latin typeface="Wingdings"/>
                <a:cs typeface="Wingdings"/>
              </a:rPr>
              <a:t></a:t>
            </a:r>
            <a:r>
              <a:rPr dirty="0" sz="2000" spc="-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Binomial distribution,</a:t>
            </a:r>
            <a:r>
              <a:rPr dirty="0" sz="2000" spc="14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B(</a:t>
            </a: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–1;</a:t>
            </a: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k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;</a:t>
            </a: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79" y="253745"/>
            <a:ext cx="512445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Degree</a:t>
            </a:r>
            <a:r>
              <a:rPr dirty="0" spc="-70"/>
              <a:t> </a:t>
            </a:r>
            <a:r>
              <a:rPr dirty="0" spc="-5"/>
              <a:t>Distribution</a:t>
            </a:r>
          </a:p>
        </p:txBody>
      </p:sp>
      <p:sp>
        <p:nvSpPr>
          <p:cNvPr id="9" name="object 9"/>
          <p:cNvSpPr/>
          <p:nvPr/>
        </p:nvSpPr>
        <p:spPr>
          <a:xfrm>
            <a:off x="1976754" y="2928937"/>
            <a:ext cx="5095875" cy="794385"/>
          </a:xfrm>
          <a:custGeom>
            <a:avLst/>
            <a:gdLst/>
            <a:ahLst/>
            <a:cxnLst/>
            <a:rect l="l" t="t" r="r" b="b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76754" y="2928937"/>
            <a:ext cx="5095875" cy="794385"/>
          </a:xfrm>
          <a:custGeom>
            <a:avLst/>
            <a:gdLst/>
            <a:ahLst/>
            <a:cxnLst/>
            <a:rect l="l" t="t" r="r" b="b"/>
            <a:pathLst>
              <a:path w="5095875" h="794385">
                <a:moveTo>
                  <a:pt x="0" y="0"/>
                </a:moveTo>
                <a:lnTo>
                  <a:pt x="5095582" y="0"/>
                </a:lnTo>
                <a:lnTo>
                  <a:pt x="509558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59808" y="3319005"/>
            <a:ext cx="1308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2181390" y="3092450"/>
            <a:ext cx="4688840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Pr[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] =</a:t>
            </a:r>
            <a:r>
              <a:rPr dirty="0" sz="2800" spc="-80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baseline="30030" sz="2775" i="1">
                <a:latin typeface="Consolas"/>
                <a:cs typeface="Consolas"/>
              </a:rPr>
              <a:t>n–</a:t>
            </a:r>
            <a:r>
              <a:rPr dirty="0" baseline="30030" sz="2775">
                <a:latin typeface="Consolas"/>
                <a:cs typeface="Consolas"/>
              </a:rPr>
              <a:t>1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baseline="25525" sz="2775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(1–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baseline="25525" sz="2775" i="1">
                <a:latin typeface="Consolas"/>
                <a:cs typeface="Consolas"/>
              </a:rPr>
              <a:t>n</a:t>
            </a:r>
            <a:r>
              <a:rPr dirty="0" baseline="25525" sz="2775">
                <a:latin typeface="Consolas"/>
                <a:cs typeface="Consolas"/>
              </a:rPr>
              <a:t>–1–</a:t>
            </a:r>
            <a:r>
              <a:rPr dirty="0" baseline="25525" sz="2775" i="1">
                <a:latin typeface="Consolas"/>
                <a:cs typeface="Consolas"/>
              </a:rPr>
              <a:t>k</a:t>
            </a:r>
            <a:endParaRPr baseline="25525" sz="277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089990"/>
            <a:ext cx="8047355" cy="1205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349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Gi</a:t>
            </a:r>
            <a:r>
              <a:rPr dirty="0" sz="2400" spc="-10">
                <a:latin typeface="Tahoma"/>
                <a:cs typeface="Tahoma"/>
              </a:rPr>
              <a:t>ven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8-node </a:t>
            </a:r>
            <a:r>
              <a:rPr dirty="0" sz="2400" spc="-15">
                <a:latin typeface="Tahoma"/>
                <a:cs typeface="Tahoma"/>
              </a:rPr>
              <a:t>graph </a:t>
            </a:r>
            <a:r>
              <a:rPr dirty="0" sz="2400" spc="-5">
                <a:latin typeface="Tahoma"/>
                <a:cs typeface="Tahoma"/>
              </a:rPr>
              <a:t>and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i="1">
                <a:latin typeface="Consolas"/>
                <a:cs typeface="Consolas"/>
              </a:rPr>
              <a:t>p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 spc="-10">
                <a:latin typeface="Tahoma"/>
                <a:cs typeface="Tahoma"/>
              </a:rPr>
              <a:t>any </a:t>
            </a:r>
            <a:r>
              <a:rPr dirty="0" sz="2400" spc="-5">
                <a:latin typeface="Tahoma"/>
                <a:cs typeface="Tahoma"/>
              </a:rPr>
              <a:t>two</a:t>
            </a:r>
            <a:r>
              <a:rPr dirty="0" sz="2400" spc="-484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nodes  sharing an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edge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What is the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spc="-5">
                <a:latin typeface="Tahoma"/>
                <a:cs typeface="Tahoma"/>
              </a:rPr>
              <a:t>that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0">
                <a:latin typeface="Tahoma"/>
                <a:cs typeface="Tahoma"/>
              </a:rPr>
              <a:t>given </a:t>
            </a:r>
            <a:r>
              <a:rPr dirty="0" sz="2400" spc="-5">
                <a:latin typeface="Tahoma"/>
                <a:cs typeface="Tahoma"/>
              </a:rPr>
              <a:t>node has degree</a:t>
            </a:r>
            <a:r>
              <a:rPr dirty="0" sz="2400" spc="4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4?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7755635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Example: Binomial</a:t>
            </a:r>
            <a:r>
              <a:rPr dirty="0" spc="-25"/>
              <a:t> </a:t>
            </a:r>
            <a:r>
              <a:rPr dirty="0" spc="-5"/>
              <a:t>Distribution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4811801" y="3395205"/>
            <a:ext cx="156210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>
                <a:latin typeface="Consolas"/>
                <a:cs typeface="Consolas"/>
              </a:rPr>
              <a:t>4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8651" y="3168650"/>
            <a:ext cx="412813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B(7;4;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) =</a:t>
            </a:r>
            <a:r>
              <a:rPr dirty="0" sz="2800" spc="-114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baseline="30030" sz="2775">
                <a:latin typeface="Consolas"/>
                <a:cs typeface="Consolas"/>
              </a:rPr>
              <a:t>7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baseline="25525" sz="2775">
                <a:latin typeface="Consolas"/>
                <a:cs typeface="Consolas"/>
              </a:rPr>
              <a:t>4</a:t>
            </a:r>
            <a:r>
              <a:rPr dirty="0" sz="2800">
                <a:latin typeface="Consolas"/>
                <a:cs typeface="Consolas"/>
              </a:rPr>
              <a:t>(1–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baseline="25525" sz="2775">
                <a:latin typeface="Consolas"/>
                <a:cs typeface="Consolas"/>
              </a:rPr>
              <a:t>3</a:t>
            </a:r>
            <a:endParaRPr baseline="25525" sz="277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9079" y="234695"/>
            <a:ext cx="5177028" cy="773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18888" y="259079"/>
            <a:ext cx="868680" cy="749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221980" algn="l"/>
              </a:tabLst>
            </a:pPr>
            <a:r>
              <a:rPr dirty="0" spc="-420" u="heavy"/>
              <a:t> </a:t>
            </a:r>
            <a:r>
              <a:rPr dirty="0" spc="-5" u="heavy"/>
              <a:t>Example: </a:t>
            </a:r>
            <a:r>
              <a:rPr dirty="0" u="heavy"/>
              <a:t>if </a:t>
            </a:r>
            <a:r>
              <a:rPr dirty="0" spc="-5" u="heavy"/>
              <a:t>varying</a:t>
            </a:r>
            <a:r>
              <a:rPr dirty="0" spc="-90" u="heavy"/>
              <a:t> </a:t>
            </a:r>
            <a:r>
              <a:rPr dirty="0" i="1" u="heavy">
                <a:latin typeface="Consolas"/>
                <a:cs typeface="Consolas"/>
              </a:rPr>
              <a:t>p	</a:t>
            </a:r>
          </a:p>
        </p:txBody>
      </p:sp>
      <p:sp>
        <p:nvSpPr>
          <p:cNvPr id="7" name="object 7"/>
          <p:cNvSpPr/>
          <p:nvPr/>
        </p:nvSpPr>
        <p:spPr>
          <a:xfrm>
            <a:off x="238506" y="881633"/>
            <a:ext cx="4454652" cy="2930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2511" y="1075461"/>
            <a:ext cx="4071961" cy="254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25517" y="881633"/>
            <a:ext cx="4453890" cy="29314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18799" y="1075461"/>
            <a:ext cx="4071950" cy="25449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650602" y="1101775"/>
            <a:ext cx="500951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298315" algn="l"/>
              </a:tabLst>
            </a:pP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=0.1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	</a:t>
            </a: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2000" spc="-1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0</a:t>
            </a:r>
            <a:r>
              <a:rPr dirty="0" sz="2000" spc="-1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82011" y="3525010"/>
            <a:ext cx="4454651" cy="2930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75648" y="3718674"/>
            <a:ext cx="4071962" cy="2544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793752" y="3744976"/>
            <a:ext cx="72326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2000" spc="-1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0</a:t>
            </a:r>
            <a:r>
              <a:rPr dirty="0" sz="2000" spc="-1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9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7970520" cy="1101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W</a:t>
            </a:r>
            <a:r>
              <a:rPr dirty="0" sz="2400" spc="-5">
                <a:latin typeface="Tahoma"/>
                <a:cs typeface="Tahoma"/>
              </a:rPr>
              <a:t>hat is the </a:t>
            </a:r>
            <a:r>
              <a:rPr dirty="0" sz="2400" spc="-15">
                <a:latin typeface="Tahoma"/>
                <a:cs typeface="Tahoma"/>
              </a:rPr>
              <a:t>average </a:t>
            </a:r>
            <a:r>
              <a:rPr dirty="0" sz="2400" spc="-5">
                <a:latin typeface="Tahoma"/>
                <a:cs typeface="Tahoma"/>
              </a:rPr>
              <a:t>degree of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5">
                <a:latin typeface="Tahoma"/>
                <a:cs typeface="Tahoma"/>
              </a:rPr>
              <a:t>graph </a:t>
            </a:r>
            <a:r>
              <a:rPr dirty="0" sz="2400" spc="-5">
                <a:latin typeface="Tahoma"/>
                <a:cs typeface="Tahoma"/>
              </a:rPr>
              <a:t>with </a:t>
            </a:r>
            <a:r>
              <a:rPr dirty="0" sz="2400">
                <a:latin typeface="Tahoma"/>
                <a:cs typeface="Tahoma"/>
              </a:rPr>
              <a:t>8 </a:t>
            </a:r>
            <a:r>
              <a:rPr dirty="0" sz="2400" spc="-5">
                <a:latin typeface="Tahoma"/>
                <a:cs typeface="Tahoma"/>
              </a:rPr>
              <a:t>nodes and 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i="1">
                <a:latin typeface="Consolas"/>
                <a:cs typeface="Consolas"/>
              </a:rPr>
              <a:t>p</a:t>
            </a:r>
            <a:r>
              <a:rPr dirty="0" sz="2400">
                <a:latin typeface="Consolas"/>
                <a:cs typeface="Consolas"/>
              </a:rPr>
              <a:t>=0.5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>
                <a:latin typeface="Tahoma"/>
                <a:cs typeface="Tahoma"/>
              </a:rPr>
              <a:t>an </a:t>
            </a:r>
            <a:r>
              <a:rPr dirty="0" sz="2400" spc="-5">
                <a:latin typeface="Tahoma"/>
                <a:cs typeface="Tahoma"/>
              </a:rPr>
              <a:t>edge existing between </a:t>
            </a:r>
            <a:r>
              <a:rPr dirty="0" sz="2400" spc="-10">
                <a:latin typeface="Tahoma"/>
                <a:cs typeface="Tahoma"/>
              </a:rPr>
              <a:t>any </a:t>
            </a:r>
            <a:r>
              <a:rPr dirty="0" sz="2400" spc="-5">
                <a:latin typeface="Tahoma"/>
                <a:cs typeface="Tahoma"/>
              </a:rPr>
              <a:t>two  nodes?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346938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Question</a:t>
            </a:r>
            <a:r>
              <a:rPr dirty="0" spc="-80"/>
              <a:t> </a:t>
            </a:r>
            <a:r>
              <a:rPr dirty="0" spc="-5"/>
              <a:t>#5</a:t>
            </a:r>
          </a:p>
        </p:txBody>
      </p:sp>
      <p:sp>
        <p:nvSpPr>
          <p:cNvPr id="8" name="object 8"/>
          <p:cNvSpPr/>
          <p:nvPr/>
        </p:nvSpPr>
        <p:spPr>
          <a:xfrm>
            <a:off x="1285849" y="2714625"/>
            <a:ext cx="1000125" cy="1143000"/>
          </a:xfrm>
          <a:custGeom>
            <a:avLst/>
            <a:gdLst/>
            <a:ahLst/>
            <a:cxnLst/>
            <a:rect l="l" t="t" r="r" b="b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5849" y="3071812"/>
            <a:ext cx="1929130" cy="786130"/>
          </a:xfrm>
          <a:custGeom>
            <a:avLst/>
            <a:gdLst/>
            <a:ahLst/>
            <a:cxnLst/>
            <a:rect l="l" t="t" r="r" b="b"/>
            <a:pathLst>
              <a:path w="1929130" h="786129">
                <a:moveTo>
                  <a:pt x="1928825" y="0"/>
                </a:moveTo>
                <a:lnTo>
                  <a:pt x="0" y="785812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85862" y="3786187"/>
            <a:ext cx="2357755" cy="71755"/>
          </a:xfrm>
          <a:custGeom>
            <a:avLst/>
            <a:gdLst/>
            <a:ahLst/>
            <a:cxnLst/>
            <a:rect l="l" t="t" r="r" b="b"/>
            <a:pathLst>
              <a:path w="2357754" h="71754">
                <a:moveTo>
                  <a:pt x="2357450" y="0"/>
                </a:moveTo>
                <a:lnTo>
                  <a:pt x="0" y="71437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5862" y="3857637"/>
            <a:ext cx="2357755" cy="643255"/>
          </a:xfrm>
          <a:custGeom>
            <a:avLst/>
            <a:gdLst/>
            <a:ahLst/>
            <a:cxnLst/>
            <a:rect l="l" t="t" r="r" b="b"/>
            <a:pathLst>
              <a:path w="2357754" h="643254">
                <a:moveTo>
                  <a:pt x="2357450" y="64293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85849" y="3857625"/>
            <a:ext cx="1929130" cy="1143000"/>
          </a:xfrm>
          <a:custGeom>
            <a:avLst/>
            <a:gdLst/>
            <a:ahLst/>
            <a:cxnLst/>
            <a:rect l="l" t="t" r="r" b="b"/>
            <a:pathLst>
              <a:path w="1929130" h="1143000">
                <a:moveTo>
                  <a:pt x="1928825" y="114301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85849" y="3857625"/>
            <a:ext cx="1214755" cy="1428750"/>
          </a:xfrm>
          <a:custGeom>
            <a:avLst/>
            <a:gdLst/>
            <a:ahLst/>
            <a:cxnLst/>
            <a:rect l="l" t="t" r="r" b="b"/>
            <a:pathLst>
              <a:path w="1214755" h="1428750">
                <a:moveTo>
                  <a:pt x="1214450" y="1428762"/>
                </a:moveTo>
                <a:lnTo>
                  <a:pt x="0" y="0"/>
                </a:lnTo>
              </a:path>
            </a:pathLst>
          </a:custGeom>
          <a:ln w="38099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85849" y="3857625"/>
            <a:ext cx="214629" cy="1571625"/>
          </a:xfrm>
          <a:custGeom>
            <a:avLst/>
            <a:gdLst/>
            <a:ahLst/>
            <a:cxnLst/>
            <a:rect l="l" t="t" r="r" b="b"/>
            <a:pathLst>
              <a:path w="214630" h="1571625">
                <a:moveTo>
                  <a:pt x="214312" y="157163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97282" y="3617214"/>
            <a:ext cx="451866" cy="452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9941" y="3573779"/>
            <a:ext cx="526539" cy="463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42975" y="3643312"/>
            <a:ext cx="357186" cy="357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42975" y="3643312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39020" y="3654780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25395" y="2474214"/>
            <a:ext cx="452628" cy="4526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88057" y="2430779"/>
            <a:ext cx="526542" cy="463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71674" y="2500312"/>
            <a:ext cx="357187" cy="3571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71674" y="2500299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167712" y="2511768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54273" y="2831592"/>
            <a:ext cx="452615" cy="451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16935" y="2788157"/>
            <a:ext cx="526529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00362" y="2857500"/>
            <a:ext cx="357187" cy="3571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00362" y="28574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096412" y="2868955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B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83279" y="3545585"/>
            <a:ext cx="451865" cy="4526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45941" y="3502152"/>
            <a:ext cx="526541" cy="4632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28987" y="3571875"/>
            <a:ext cx="357200" cy="3571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28987" y="357187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525037" y="3583343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83279" y="4260341"/>
            <a:ext cx="451865" cy="45186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45941" y="4216908"/>
            <a:ext cx="526541" cy="4632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428987" y="4286262"/>
            <a:ext cx="357200" cy="3571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428987" y="428625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525037" y="4297718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54273" y="4760214"/>
            <a:ext cx="452615" cy="4526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916935" y="4716779"/>
            <a:ext cx="526529" cy="4632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000362" y="4786325"/>
            <a:ext cx="357187" cy="3571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000362" y="4786312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096412" y="4797780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240279" y="5045964"/>
            <a:ext cx="451866" cy="4526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02942" y="5002529"/>
            <a:ext cx="526542" cy="4632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85987" y="5072075"/>
            <a:ext cx="357187" cy="3571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85987" y="5072062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382024" y="5083530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311414" y="5260085"/>
            <a:ext cx="451853" cy="45262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74063" y="5216652"/>
            <a:ext cx="526529" cy="4632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57287" y="5286387"/>
            <a:ext cx="357187" cy="3571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57287" y="52863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1453337" y="5297855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G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07502" y="2887776"/>
            <a:ext cx="86296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p</a:t>
            </a:r>
            <a:r>
              <a:rPr dirty="0" sz="2000" spc="-5">
                <a:latin typeface="Consolas"/>
                <a:cs typeface="Consolas"/>
              </a:rPr>
              <a:t>=0.5?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10634" y="1882139"/>
            <a:ext cx="4454652" cy="29306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504474" y="2075586"/>
            <a:ext cx="4071962" cy="254497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722578" y="2101900"/>
            <a:ext cx="72326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2000" spc="-5">
                <a:solidFill>
                  <a:srgbClr val="C00000"/>
                </a:solidFill>
                <a:latin typeface="Consolas"/>
                <a:cs typeface="Consolas"/>
              </a:rPr>
              <a:t>=0.5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11</a:t>
            </a:fld>
          </a:p>
        </p:txBody>
      </p:sp>
      <p:sp>
        <p:nvSpPr>
          <p:cNvPr id="59" name="object 59"/>
          <p:cNvSpPr txBox="1"/>
          <p:nvPr/>
        </p:nvSpPr>
        <p:spPr>
          <a:xfrm>
            <a:off x="4029811" y="4748225"/>
            <a:ext cx="4912360" cy="1548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E[</a:t>
            </a:r>
            <a:r>
              <a:rPr dirty="0" sz="2000" spc="-5" i="1">
                <a:latin typeface="Consolas"/>
                <a:cs typeface="Consolas"/>
              </a:rPr>
              <a:t>K</a:t>
            </a:r>
            <a:r>
              <a:rPr dirty="0" sz="2000" spc="-5">
                <a:latin typeface="Consolas"/>
                <a:cs typeface="Consolas"/>
              </a:rPr>
              <a:t>] =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(0</a:t>
            </a:r>
            <a:r>
              <a:rPr dirty="0" sz="2000" spc="-5">
                <a:latin typeface="Symbol"/>
                <a:cs typeface="Symbol"/>
              </a:rPr>
              <a:t></a:t>
            </a:r>
            <a:r>
              <a:rPr dirty="0" sz="2000" spc="-5">
                <a:latin typeface="Consolas"/>
                <a:cs typeface="Consolas"/>
              </a:rPr>
              <a:t>0.0078125)+(1</a:t>
            </a:r>
            <a:r>
              <a:rPr dirty="0" sz="2000" spc="-5">
                <a:latin typeface="Symbol"/>
                <a:cs typeface="Symbol"/>
              </a:rPr>
              <a:t></a:t>
            </a:r>
            <a:r>
              <a:rPr dirty="0" sz="2000" spc="-5">
                <a:latin typeface="Consolas"/>
                <a:cs typeface="Consolas"/>
              </a:rPr>
              <a:t>0.0546875)</a:t>
            </a:r>
            <a:endParaRPr sz="2000">
              <a:latin typeface="Consolas"/>
              <a:cs typeface="Consolas"/>
            </a:endParaRPr>
          </a:p>
          <a:p>
            <a:pPr marL="989330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+(2</a:t>
            </a:r>
            <a:r>
              <a:rPr dirty="0" sz="2000" spc="-5">
                <a:latin typeface="Symbol"/>
                <a:cs typeface="Symbol"/>
              </a:rPr>
              <a:t></a:t>
            </a:r>
            <a:r>
              <a:rPr dirty="0" sz="2000" spc="-5">
                <a:latin typeface="Consolas"/>
                <a:cs typeface="Consolas"/>
              </a:rPr>
              <a:t>0.1640625)+(3</a:t>
            </a:r>
            <a:r>
              <a:rPr dirty="0" sz="2000" spc="-5">
                <a:latin typeface="Symbol"/>
                <a:cs typeface="Symbol"/>
              </a:rPr>
              <a:t></a:t>
            </a:r>
            <a:r>
              <a:rPr dirty="0" sz="2000" spc="-5">
                <a:latin typeface="Consolas"/>
                <a:cs typeface="Consolas"/>
              </a:rPr>
              <a:t>0.2734375)</a:t>
            </a:r>
            <a:endParaRPr sz="2000">
              <a:latin typeface="Consolas"/>
              <a:cs typeface="Consolas"/>
            </a:endParaRPr>
          </a:p>
          <a:p>
            <a:pPr marL="989330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+(4</a:t>
            </a:r>
            <a:r>
              <a:rPr dirty="0" sz="2000" spc="-5">
                <a:latin typeface="Symbol"/>
                <a:cs typeface="Symbol"/>
              </a:rPr>
              <a:t></a:t>
            </a:r>
            <a:r>
              <a:rPr dirty="0" sz="2000" spc="-5">
                <a:latin typeface="Consolas"/>
                <a:cs typeface="Consolas"/>
              </a:rPr>
              <a:t>0.2734375)+(5</a:t>
            </a:r>
            <a:r>
              <a:rPr dirty="0" sz="2000" spc="-5">
                <a:latin typeface="Symbol"/>
                <a:cs typeface="Symbol"/>
              </a:rPr>
              <a:t></a:t>
            </a:r>
            <a:r>
              <a:rPr dirty="0" sz="2000" spc="-5">
                <a:latin typeface="Consolas"/>
                <a:cs typeface="Consolas"/>
              </a:rPr>
              <a:t>0.1640625)</a:t>
            </a:r>
            <a:endParaRPr sz="2000">
              <a:latin typeface="Consolas"/>
              <a:cs typeface="Consolas"/>
            </a:endParaRPr>
          </a:p>
          <a:p>
            <a:pPr marL="989965">
              <a:lnSpc>
                <a:spcPts val="2385"/>
              </a:lnSpc>
            </a:pPr>
            <a:r>
              <a:rPr dirty="0" sz="2000" spc="-5">
                <a:latin typeface="Consolas"/>
                <a:cs typeface="Consolas"/>
              </a:rPr>
              <a:t>+(6</a:t>
            </a:r>
            <a:r>
              <a:rPr dirty="0" sz="2000" spc="-5">
                <a:latin typeface="Symbol"/>
                <a:cs typeface="Symbol"/>
              </a:rPr>
              <a:t></a:t>
            </a:r>
            <a:r>
              <a:rPr dirty="0" sz="2000" spc="-5">
                <a:latin typeface="Consolas"/>
                <a:cs typeface="Consolas"/>
              </a:rPr>
              <a:t>0.0546875)+(7</a:t>
            </a:r>
            <a:r>
              <a:rPr dirty="0" sz="2000" spc="-5">
                <a:latin typeface="Symbol"/>
                <a:cs typeface="Symbol"/>
              </a:rPr>
              <a:t></a:t>
            </a:r>
            <a:r>
              <a:rPr dirty="0" sz="2000" spc="-5">
                <a:latin typeface="Consolas"/>
                <a:cs typeface="Consolas"/>
              </a:rPr>
              <a:t>0.0078125)</a:t>
            </a:r>
            <a:endParaRPr sz="2000">
              <a:latin typeface="Consolas"/>
              <a:cs typeface="Consolas"/>
            </a:endParaRPr>
          </a:p>
          <a:p>
            <a:pPr marL="711200">
              <a:lnSpc>
                <a:spcPts val="2390"/>
              </a:lnSpc>
            </a:pP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9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3.5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2963545" cy="1692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D</a:t>
            </a:r>
            <a:r>
              <a:rPr dirty="0" sz="2400" spc="-5">
                <a:latin typeface="Tahoma"/>
                <a:cs typeface="Tahoma"/>
              </a:rPr>
              <a:t>efinition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Degree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Evolution </a:t>
            </a:r>
            <a:r>
              <a:rPr dirty="0" sz="2400" spc="-5">
                <a:latin typeface="Tahoma"/>
                <a:cs typeface="Tahoma"/>
              </a:rPr>
              <a:t>of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i="1">
                <a:latin typeface="Consolas"/>
                <a:cs typeface="Consolas"/>
              </a:rPr>
              <a:t>G</a:t>
            </a:r>
            <a:r>
              <a:rPr dirty="0" baseline="-20833" sz="2400" i="1">
                <a:latin typeface="Consolas"/>
                <a:cs typeface="Consolas"/>
              </a:rPr>
              <a:t>np</a:t>
            </a:r>
            <a:endParaRPr baseline="-20833" sz="2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Giant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2291321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Outline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312039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I</a:t>
            </a:r>
            <a:r>
              <a:rPr dirty="0" sz="2400" spc="-10">
                <a:latin typeface="Tahoma"/>
                <a:cs typeface="Tahoma"/>
              </a:rPr>
              <a:t>n general, </a:t>
            </a:r>
            <a:r>
              <a:rPr dirty="0" sz="2400" spc="-5">
                <a:latin typeface="Tahoma"/>
                <a:cs typeface="Tahoma"/>
              </a:rPr>
              <a:t>we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know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845638"/>
            <a:ext cx="7789545" cy="761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349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Tahoma"/>
                <a:cs typeface="Tahoma"/>
              </a:rPr>
              <a:t>For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5">
                <a:latin typeface="Tahoma"/>
                <a:cs typeface="Tahoma"/>
              </a:rPr>
              <a:t>graph </a:t>
            </a:r>
            <a:r>
              <a:rPr dirty="0" sz="2400" spc="-5">
                <a:latin typeface="Tahoma"/>
                <a:cs typeface="Tahoma"/>
              </a:rPr>
              <a:t>with </a:t>
            </a:r>
            <a:r>
              <a:rPr dirty="0" sz="2400" i="1">
                <a:latin typeface="Consolas"/>
                <a:cs typeface="Consolas"/>
              </a:rPr>
              <a:t>n </a:t>
            </a:r>
            <a:r>
              <a:rPr dirty="0" sz="2400" spc="-5">
                <a:latin typeface="Tahoma"/>
                <a:cs typeface="Tahoma"/>
              </a:rPr>
              <a:t>nodes and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i="1">
                <a:latin typeface="Consolas"/>
                <a:cs typeface="Consolas"/>
              </a:rPr>
              <a:t>p </a:t>
            </a:r>
            <a:r>
              <a:rPr dirty="0" sz="2400" spc="-5">
                <a:latin typeface="Tahoma"/>
                <a:cs typeface="Tahoma"/>
              </a:rPr>
              <a:t>of an edge  existing between </a:t>
            </a:r>
            <a:r>
              <a:rPr dirty="0" sz="2400" spc="-10">
                <a:latin typeface="Tahoma"/>
                <a:cs typeface="Tahoma"/>
              </a:rPr>
              <a:t>any </a:t>
            </a:r>
            <a:r>
              <a:rPr dirty="0" sz="2400" spc="-5">
                <a:latin typeface="Tahoma"/>
                <a:cs typeface="Tahoma"/>
              </a:rPr>
              <a:t>two nodes, the </a:t>
            </a:r>
            <a:r>
              <a:rPr dirty="0" sz="2400" spc="-15">
                <a:latin typeface="Tahoma"/>
                <a:cs typeface="Tahoma"/>
              </a:rPr>
              <a:t>average </a:t>
            </a:r>
            <a:r>
              <a:rPr dirty="0" sz="2400" spc="-5">
                <a:latin typeface="Tahoma"/>
                <a:cs typeface="Tahoma"/>
              </a:rPr>
              <a:t>degree is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79" y="253745"/>
            <a:ext cx="4901933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ct val="100000"/>
              </a:lnSpc>
            </a:pPr>
            <a:r>
              <a:rPr dirty="0" spc="-5"/>
              <a:t>What </a:t>
            </a:r>
            <a:r>
              <a:rPr dirty="0"/>
              <a:t>is </a:t>
            </a:r>
            <a:r>
              <a:rPr dirty="0" spc="-5"/>
              <a:t>the</a:t>
            </a:r>
            <a:r>
              <a:rPr dirty="0" spc="-105"/>
              <a:t> </a:t>
            </a:r>
            <a:r>
              <a:rPr dirty="0" spc="-5"/>
              <a:t>mean?</a:t>
            </a:r>
          </a:p>
        </p:txBody>
      </p:sp>
      <p:sp>
        <p:nvSpPr>
          <p:cNvPr id="9" name="object 9"/>
          <p:cNvSpPr/>
          <p:nvPr/>
        </p:nvSpPr>
        <p:spPr>
          <a:xfrm>
            <a:off x="2500299" y="1643049"/>
            <a:ext cx="3938270" cy="794385"/>
          </a:xfrm>
          <a:custGeom>
            <a:avLst/>
            <a:gdLst/>
            <a:ahLst/>
            <a:cxnLst/>
            <a:rect l="l" t="t" r="r" b="b"/>
            <a:pathLst>
              <a:path w="3938270" h="794385">
                <a:moveTo>
                  <a:pt x="0" y="0"/>
                </a:moveTo>
                <a:lnTo>
                  <a:pt x="3938206" y="0"/>
                </a:lnTo>
                <a:lnTo>
                  <a:pt x="3938206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00299" y="1643049"/>
            <a:ext cx="3938270" cy="79438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marL="218440">
              <a:lnSpc>
                <a:spcPct val="100000"/>
              </a:lnSpc>
              <a:spcBef>
                <a:spcPts val="1060"/>
              </a:spcBef>
              <a:tabLst>
                <a:tab pos="617855" algn="l"/>
              </a:tabLst>
            </a:pPr>
            <a:r>
              <a:rPr dirty="0" sz="2950" spc="-90" i="1">
                <a:latin typeface="Symbol"/>
                <a:cs typeface="Symbol"/>
              </a:rPr>
              <a:t></a:t>
            </a:r>
            <a:r>
              <a:rPr dirty="0" sz="2950" spc="-90">
                <a:latin typeface="Times New Roman"/>
                <a:cs typeface="Times New Roman"/>
              </a:rPr>
              <a:t>	</a:t>
            </a:r>
            <a:r>
              <a:rPr dirty="0" sz="2800">
                <a:latin typeface="Consolas"/>
                <a:cs typeface="Consolas"/>
              </a:rPr>
              <a:t>= E[</a:t>
            </a:r>
            <a:r>
              <a:rPr dirty="0" sz="2800" i="1">
                <a:latin typeface="Consolas"/>
                <a:cs typeface="Consolas"/>
              </a:rPr>
              <a:t>X</a:t>
            </a:r>
            <a:r>
              <a:rPr dirty="0" sz="2800">
                <a:latin typeface="Consolas"/>
                <a:cs typeface="Consolas"/>
              </a:rPr>
              <a:t>] =</a:t>
            </a:r>
            <a:r>
              <a:rPr dirty="0" sz="2800" spc="-125">
                <a:latin typeface="Consolas"/>
                <a:cs typeface="Consolas"/>
              </a:rPr>
              <a:t> </a:t>
            </a:r>
            <a:r>
              <a:rPr dirty="0" sz="2800">
                <a:latin typeface="Symbol"/>
                <a:cs typeface="Symbol"/>
              </a:rPr>
              <a:t></a:t>
            </a:r>
            <a:r>
              <a:rPr dirty="0" sz="2800" i="1">
                <a:latin typeface="Consolas"/>
                <a:cs typeface="Consolas"/>
              </a:rPr>
              <a:t>xP</a:t>
            </a:r>
            <a:r>
              <a:rPr dirty="0" baseline="-21021" sz="2775" i="1">
                <a:latin typeface="Consolas"/>
                <a:cs typeface="Consolas"/>
              </a:rPr>
              <a:t>X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sz="2800" i="1">
                <a:latin typeface="Consolas"/>
                <a:cs typeface="Consolas"/>
              </a:rPr>
              <a:t>x</a:t>
            </a:r>
            <a:r>
              <a:rPr dirty="0" sz="280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86444" y="3857625"/>
            <a:ext cx="4914900" cy="1656714"/>
          </a:xfrm>
          <a:custGeom>
            <a:avLst/>
            <a:gdLst/>
            <a:ahLst/>
            <a:cxnLst/>
            <a:rect l="l" t="t" r="r" b="b"/>
            <a:pathLst>
              <a:path w="4914900" h="1656714">
                <a:moveTo>
                  <a:pt x="0" y="0"/>
                </a:moveTo>
                <a:lnTo>
                  <a:pt x="4914442" y="0"/>
                </a:lnTo>
                <a:lnTo>
                  <a:pt x="491444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86444" y="3857625"/>
            <a:ext cx="4914900" cy="1656714"/>
          </a:xfrm>
          <a:custGeom>
            <a:avLst/>
            <a:gdLst/>
            <a:ahLst/>
            <a:cxnLst/>
            <a:rect l="l" t="t" r="r" b="b"/>
            <a:pathLst>
              <a:path w="4914900" h="1656714">
                <a:moveTo>
                  <a:pt x="0" y="0"/>
                </a:moveTo>
                <a:lnTo>
                  <a:pt x="4914442" y="0"/>
                </a:lnTo>
                <a:lnTo>
                  <a:pt x="491444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90216" y="4028363"/>
            <a:ext cx="4509770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E[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] =</a:t>
            </a:r>
            <a:r>
              <a:rPr dirty="0" sz="2800" spc="-65">
                <a:latin typeface="Consolas"/>
                <a:cs typeface="Consolas"/>
              </a:rPr>
              <a:t> </a:t>
            </a:r>
            <a:r>
              <a:rPr dirty="0" sz="2800">
                <a:latin typeface="Symbol"/>
                <a:cs typeface="Symbol"/>
              </a:rPr>
              <a:t>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baseline="30030" sz="2775" i="1">
                <a:latin typeface="Consolas"/>
                <a:cs typeface="Consolas"/>
              </a:rPr>
              <a:t>n–</a:t>
            </a:r>
            <a:r>
              <a:rPr dirty="0" baseline="30030" sz="2775">
                <a:latin typeface="Consolas"/>
                <a:cs typeface="Consolas"/>
              </a:rPr>
              <a:t>1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baseline="25525" sz="2775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(1–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baseline="25525" sz="2775" i="1">
                <a:latin typeface="Consolas"/>
                <a:cs typeface="Consolas"/>
              </a:rPr>
              <a:t>n</a:t>
            </a:r>
            <a:r>
              <a:rPr dirty="0" baseline="25525" sz="2775">
                <a:latin typeface="Consolas"/>
                <a:cs typeface="Consolas"/>
              </a:rPr>
              <a:t>–1–</a:t>
            </a:r>
            <a:r>
              <a:rPr dirty="0" baseline="25525" sz="2775" i="1">
                <a:latin typeface="Consolas"/>
                <a:cs typeface="Consolas"/>
              </a:rPr>
              <a:t>k</a:t>
            </a:r>
            <a:endParaRPr baseline="25525" sz="2775">
              <a:latin typeface="Consolas"/>
              <a:cs typeface="Consola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65576" y="4254919"/>
            <a:ext cx="1565910" cy="1074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304165">
              <a:lnSpc>
                <a:spcPts val="1885"/>
              </a:lnSpc>
            </a:pPr>
            <a:r>
              <a:rPr dirty="0" sz="1850" spc="5" i="1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  <a:p>
            <a:pPr>
              <a:lnSpc>
                <a:spcPts val="3025"/>
              </a:lnSpc>
            </a:pP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spc="-100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sz="2800" i="1">
                <a:latin typeface="Consolas"/>
                <a:cs typeface="Consolas"/>
              </a:rPr>
              <a:t>n</a:t>
            </a:r>
            <a:r>
              <a:rPr dirty="0" sz="2800">
                <a:latin typeface="Consolas"/>
                <a:cs typeface="Consolas"/>
              </a:rPr>
              <a:t>–1)</a:t>
            </a:r>
            <a:r>
              <a:rPr dirty="0" sz="2800" i="1">
                <a:latin typeface="Consolas"/>
                <a:cs typeface="Consolas"/>
              </a:rPr>
              <a:t>p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tabLst>
                <a:tab pos="390525" algn="l"/>
              </a:tabLst>
            </a:pPr>
            <a:r>
              <a:rPr dirty="0" sz="2800">
                <a:latin typeface="Symbol"/>
                <a:cs typeface="Symbol"/>
              </a:rPr>
              <a:t></a:t>
            </a: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 i="1">
                <a:latin typeface="Consolas"/>
                <a:cs typeface="Consolas"/>
              </a:rPr>
              <a:t>np</a:t>
            </a:r>
            <a:endParaRPr sz="2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312039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I</a:t>
            </a:r>
            <a:r>
              <a:rPr dirty="0" sz="2400" spc="-10">
                <a:latin typeface="Tahoma"/>
                <a:cs typeface="Tahoma"/>
              </a:rPr>
              <a:t>n general, </a:t>
            </a:r>
            <a:r>
              <a:rPr dirty="0" sz="2400" spc="-5">
                <a:latin typeface="Tahoma"/>
                <a:cs typeface="Tahoma"/>
              </a:rPr>
              <a:t>we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know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845638"/>
            <a:ext cx="7880984" cy="112712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355600" marR="5080" indent="-342900">
              <a:lnSpc>
                <a:spcPct val="101800"/>
              </a:lnSpc>
              <a:spcBef>
                <a:spcPts val="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Tahoma"/>
                <a:cs typeface="Tahoma"/>
              </a:rPr>
              <a:t>For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5">
                <a:latin typeface="Tahoma"/>
                <a:cs typeface="Tahoma"/>
              </a:rPr>
              <a:t>graph </a:t>
            </a:r>
            <a:r>
              <a:rPr dirty="0" sz="2400" spc="-5">
                <a:latin typeface="Tahoma"/>
                <a:cs typeface="Tahoma"/>
              </a:rPr>
              <a:t>with </a:t>
            </a:r>
            <a:r>
              <a:rPr dirty="0" sz="2400" i="1">
                <a:latin typeface="Consolas"/>
                <a:cs typeface="Consolas"/>
              </a:rPr>
              <a:t>n </a:t>
            </a:r>
            <a:r>
              <a:rPr dirty="0" sz="2400" spc="-5">
                <a:latin typeface="Tahoma"/>
                <a:cs typeface="Tahoma"/>
              </a:rPr>
              <a:t>nodes and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i="1">
                <a:latin typeface="Consolas"/>
                <a:cs typeface="Consolas"/>
              </a:rPr>
              <a:t>p </a:t>
            </a:r>
            <a:r>
              <a:rPr dirty="0" sz="2400" spc="-5">
                <a:latin typeface="Tahoma"/>
                <a:cs typeface="Tahoma"/>
              </a:rPr>
              <a:t>of an edge  existing between </a:t>
            </a:r>
            <a:r>
              <a:rPr dirty="0" sz="2400" spc="-10">
                <a:latin typeface="Tahoma"/>
                <a:cs typeface="Tahoma"/>
              </a:rPr>
              <a:t>any </a:t>
            </a:r>
            <a:r>
              <a:rPr dirty="0" sz="2400" spc="-5">
                <a:latin typeface="Tahoma"/>
                <a:cs typeface="Tahoma"/>
              </a:rPr>
              <a:t>two nodes, the </a:t>
            </a:r>
            <a:r>
              <a:rPr dirty="0" sz="2400" spc="-10">
                <a:latin typeface="Tahoma"/>
                <a:cs typeface="Tahoma"/>
              </a:rPr>
              <a:t>variance </a:t>
            </a:r>
            <a:r>
              <a:rPr dirty="0" sz="2400" spc="-5">
                <a:latin typeface="Tahoma"/>
                <a:cs typeface="Tahoma"/>
              </a:rPr>
              <a:t>in degree  is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79" y="253745"/>
            <a:ext cx="5580875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ct val="100000"/>
              </a:lnSpc>
            </a:pPr>
            <a:r>
              <a:rPr dirty="0" spc="-5"/>
              <a:t>What </a:t>
            </a:r>
            <a:r>
              <a:rPr dirty="0"/>
              <a:t>is </a:t>
            </a:r>
            <a:r>
              <a:rPr dirty="0" spc="-5"/>
              <a:t>the</a:t>
            </a:r>
            <a:r>
              <a:rPr dirty="0" spc="-95"/>
              <a:t> </a:t>
            </a:r>
            <a:r>
              <a:rPr dirty="0" spc="-5"/>
              <a:t>variance?</a:t>
            </a:r>
          </a:p>
        </p:txBody>
      </p:sp>
      <p:sp>
        <p:nvSpPr>
          <p:cNvPr id="9" name="object 9"/>
          <p:cNvSpPr/>
          <p:nvPr/>
        </p:nvSpPr>
        <p:spPr>
          <a:xfrm>
            <a:off x="1643037" y="1643049"/>
            <a:ext cx="6004560" cy="794385"/>
          </a:xfrm>
          <a:custGeom>
            <a:avLst/>
            <a:gdLst/>
            <a:ahLst/>
            <a:cxnLst/>
            <a:rect l="l" t="t" r="r" b="b"/>
            <a:pathLst>
              <a:path w="6004559" h="794385">
                <a:moveTo>
                  <a:pt x="0" y="0"/>
                </a:moveTo>
                <a:lnTo>
                  <a:pt x="6004483" y="0"/>
                </a:lnTo>
                <a:lnTo>
                  <a:pt x="6004483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43037" y="1643049"/>
            <a:ext cx="6004560" cy="794385"/>
          </a:xfrm>
          <a:custGeom>
            <a:avLst/>
            <a:gdLst/>
            <a:ahLst/>
            <a:cxnLst/>
            <a:rect l="l" t="t" r="r" b="b"/>
            <a:pathLst>
              <a:path w="6004559" h="794385">
                <a:moveTo>
                  <a:pt x="0" y="0"/>
                </a:moveTo>
                <a:lnTo>
                  <a:pt x="6004483" y="0"/>
                </a:lnTo>
                <a:lnTo>
                  <a:pt x="6004483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17166" y="1683892"/>
            <a:ext cx="345440" cy="54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baseline="-16007" sz="4425" spc="-135" i="1">
                <a:latin typeface="Symbol"/>
                <a:cs typeface="Symbol"/>
              </a:rPr>
              <a:t></a:t>
            </a:r>
            <a:r>
              <a:rPr dirty="0" sz="1850" spc="5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5900" y="1790572"/>
            <a:ext cx="491998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= </a:t>
            </a:r>
            <a:r>
              <a:rPr dirty="0" sz="2800" spc="-10">
                <a:latin typeface="Consolas"/>
                <a:cs typeface="Consolas"/>
              </a:rPr>
              <a:t>E[(</a:t>
            </a:r>
            <a:r>
              <a:rPr dirty="0" sz="2800" spc="-10" i="1">
                <a:latin typeface="Consolas"/>
                <a:cs typeface="Consolas"/>
              </a:rPr>
              <a:t>X</a:t>
            </a:r>
            <a:r>
              <a:rPr dirty="0" sz="2800" spc="-10">
                <a:latin typeface="Consolas"/>
                <a:cs typeface="Consolas"/>
              </a:rPr>
              <a:t>–</a:t>
            </a:r>
            <a:r>
              <a:rPr dirty="0" sz="2950" spc="-10" i="1">
                <a:latin typeface="Symbol"/>
                <a:cs typeface="Symbol"/>
              </a:rPr>
              <a:t></a:t>
            </a:r>
            <a:r>
              <a:rPr dirty="0" sz="2800" spc="-10">
                <a:latin typeface="Consolas"/>
                <a:cs typeface="Consolas"/>
              </a:rPr>
              <a:t>)</a:t>
            </a:r>
            <a:r>
              <a:rPr dirty="0" baseline="25525" sz="2775" spc="-15">
                <a:latin typeface="Consolas"/>
                <a:cs typeface="Consolas"/>
              </a:rPr>
              <a:t>2</a:t>
            </a:r>
            <a:r>
              <a:rPr dirty="0" sz="2800" spc="-10">
                <a:latin typeface="Consolas"/>
                <a:cs typeface="Consolas"/>
              </a:rPr>
              <a:t>] </a:t>
            </a: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spc="-65">
                <a:latin typeface="Consolas"/>
                <a:cs typeface="Consolas"/>
              </a:rPr>
              <a:t> </a:t>
            </a:r>
            <a:r>
              <a:rPr dirty="0" sz="2800" spc="-10">
                <a:latin typeface="Symbol"/>
                <a:cs typeface="Symbol"/>
              </a:rPr>
              <a:t></a:t>
            </a:r>
            <a:r>
              <a:rPr dirty="0" sz="2800" spc="-10">
                <a:latin typeface="Consolas"/>
                <a:cs typeface="Consolas"/>
              </a:rPr>
              <a:t>(</a:t>
            </a:r>
            <a:r>
              <a:rPr dirty="0" sz="2800" spc="-10" i="1">
                <a:latin typeface="Consolas"/>
                <a:cs typeface="Consolas"/>
              </a:rPr>
              <a:t>x</a:t>
            </a:r>
            <a:r>
              <a:rPr dirty="0" sz="2800" spc="-10">
                <a:latin typeface="Consolas"/>
                <a:cs typeface="Consolas"/>
              </a:rPr>
              <a:t>–</a:t>
            </a:r>
            <a:r>
              <a:rPr dirty="0" sz="2950" spc="-10" i="1">
                <a:latin typeface="Symbol"/>
                <a:cs typeface="Symbol"/>
              </a:rPr>
              <a:t></a:t>
            </a:r>
            <a:r>
              <a:rPr dirty="0" sz="2800" spc="-10">
                <a:latin typeface="Consolas"/>
                <a:cs typeface="Consolas"/>
              </a:rPr>
              <a:t>)</a:t>
            </a:r>
            <a:r>
              <a:rPr dirty="0" baseline="25525" sz="2775" spc="-15">
                <a:latin typeface="Consolas"/>
                <a:cs typeface="Consolas"/>
              </a:rPr>
              <a:t>2</a:t>
            </a:r>
            <a:r>
              <a:rPr dirty="0" sz="2800" spc="-10" i="1">
                <a:latin typeface="Consolas"/>
                <a:cs typeface="Consolas"/>
              </a:rPr>
              <a:t>P</a:t>
            </a:r>
            <a:r>
              <a:rPr dirty="0" baseline="-21021" sz="2775" spc="-15" i="1">
                <a:latin typeface="Consolas"/>
                <a:cs typeface="Consolas"/>
              </a:rPr>
              <a:t>X</a:t>
            </a:r>
            <a:r>
              <a:rPr dirty="0" sz="2800" spc="-10">
                <a:latin typeface="Consolas"/>
                <a:cs typeface="Consolas"/>
              </a:rPr>
              <a:t>(</a:t>
            </a:r>
            <a:r>
              <a:rPr dirty="0" sz="2800" spc="-10" i="1">
                <a:latin typeface="Consolas"/>
                <a:cs typeface="Consolas"/>
              </a:rPr>
              <a:t>x</a:t>
            </a:r>
            <a:r>
              <a:rPr dirty="0" sz="2800" spc="-1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28990" y="3857625"/>
            <a:ext cx="5600700" cy="1656714"/>
          </a:xfrm>
          <a:custGeom>
            <a:avLst/>
            <a:gdLst/>
            <a:ahLst/>
            <a:cxnLst/>
            <a:rect l="l" t="t" r="r" b="b"/>
            <a:pathLst>
              <a:path w="5600700" h="1656714">
                <a:moveTo>
                  <a:pt x="0" y="0"/>
                </a:moveTo>
                <a:lnTo>
                  <a:pt x="5600522" y="0"/>
                </a:lnTo>
                <a:lnTo>
                  <a:pt x="560052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28990" y="3857625"/>
            <a:ext cx="5600700" cy="1656714"/>
          </a:xfrm>
          <a:custGeom>
            <a:avLst/>
            <a:gdLst/>
            <a:ahLst/>
            <a:cxnLst/>
            <a:rect l="l" t="t" r="r" b="b"/>
            <a:pathLst>
              <a:path w="5600700" h="1656714">
                <a:moveTo>
                  <a:pt x="0" y="0"/>
                </a:moveTo>
                <a:lnTo>
                  <a:pt x="5600522" y="0"/>
                </a:lnTo>
                <a:lnTo>
                  <a:pt x="5600522" y="1656181"/>
                </a:lnTo>
                <a:lnTo>
                  <a:pt x="0" y="165618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71559" y="4042371"/>
            <a:ext cx="1308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4284929" y="4042333"/>
            <a:ext cx="1308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0943" y="4009313"/>
            <a:ext cx="2499995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950" spc="-45" i="1">
                <a:latin typeface="Symbol"/>
                <a:cs typeface="Symbol"/>
              </a:rPr>
              <a:t></a:t>
            </a:r>
            <a:r>
              <a:rPr dirty="0" baseline="-21021" sz="2775" spc="-67" i="1">
                <a:latin typeface="Consolas"/>
                <a:cs typeface="Consolas"/>
              </a:rPr>
              <a:t>K </a:t>
            </a:r>
            <a:r>
              <a:rPr dirty="0" sz="2800">
                <a:latin typeface="Consolas"/>
                <a:cs typeface="Consolas"/>
              </a:rPr>
              <a:t>= </a:t>
            </a:r>
            <a:r>
              <a:rPr dirty="0" sz="2800" spc="-15">
                <a:latin typeface="Symbol"/>
                <a:cs typeface="Symbol"/>
              </a:rPr>
              <a:t></a:t>
            </a:r>
            <a:r>
              <a:rPr dirty="0" sz="2800" spc="-15">
                <a:latin typeface="Consolas"/>
                <a:cs typeface="Consolas"/>
              </a:rPr>
              <a:t>(</a:t>
            </a:r>
            <a:r>
              <a:rPr dirty="0" sz="2800" spc="-15" i="1">
                <a:latin typeface="Consolas"/>
                <a:cs typeface="Consolas"/>
              </a:rPr>
              <a:t>k</a:t>
            </a:r>
            <a:r>
              <a:rPr dirty="0" sz="2800" spc="-15">
                <a:latin typeface="Consolas"/>
                <a:cs typeface="Consolas"/>
              </a:rPr>
              <a:t>–</a:t>
            </a:r>
            <a:r>
              <a:rPr dirty="0" sz="2950" spc="-15" i="1">
                <a:latin typeface="Symbol"/>
                <a:cs typeface="Symbol"/>
              </a:rPr>
              <a:t></a:t>
            </a:r>
            <a:r>
              <a:rPr dirty="0" sz="2800" spc="-15">
                <a:latin typeface="Consolas"/>
                <a:cs typeface="Consolas"/>
              </a:rPr>
              <a:t>)</a:t>
            </a:r>
            <a:r>
              <a:rPr dirty="0" sz="2800" spc="-325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(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1405" y="4254919"/>
            <a:ext cx="1308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11065" y="4024807"/>
            <a:ext cx="39116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n–</a:t>
            </a:r>
            <a:r>
              <a:rPr dirty="0" sz="1850" spc="5">
                <a:latin typeface="Consolas"/>
                <a:cs typeface="Consolas"/>
              </a:rPr>
              <a:t>1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2877" y="4042333"/>
            <a:ext cx="1308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01971" y="4028363"/>
            <a:ext cx="1497330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5">
                <a:latin typeface="Consolas"/>
                <a:cs typeface="Consolas"/>
              </a:rPr>
              <a:t>)</a:t>
            </a:r>
            <a:r>
              <a:rPr dirty="0" sz="2800" spc="-5" i="1">
                <a:latin typeface="Consolas"/>
                <a:cs typeface="Consolas"/>
              </a:rPr>
              <a:t>p</a:t>
            </a:r>
            <a:r>
              <a:rPr dirty="0" sz="2800" spc="-600" i="1">
                <a:latin typeface="Consolas"/>
                <a:cs typeface="Consolas"/>
              </a:rPr>
              <a:t> </a:t>
            </a:r>
            <a:r>
              <a:rPr dirty="0" sz="2800" spc="-5">
                <a:latin typeface="Consolas"/>
                <a:cs typeface="Consolas"/>
              </a:rPr>
              <a:t>(1–</a:t>
            </a:r>
            <a:r>
              <a:rPr dirty="0" sz="2800" spc="-5" i="1">
                <a:latin typeface="Consolas"/>
                <a:cs typeface="Consolas"/>
              </a:rPr>
              <a:t>p</a:t>
            </a:r>
            <a:r>
              <a:rPr dirty="0" sz="2800" spc="-5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99301" y="4042333"/>
            <a:ext cx="6515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-5" i="1">
                <a:latin typeface="Consolas"/>
                <a:cs typeface="Consolas"/>
              </a:rPr>
              <a:t>n</a:t>
            </a:r>
            <a:r>
              <a:rPr dirty="0" sz="1850" spc="5">
                <a:latin typeface="Consolas"/>
                <a:cs typeface="Consolas"/>
              </a:rPr>
              <a:t>–1–</a:t>
            </a:r>
            <a:r>
              <a:rPr dirty="0" sz="1850" spc="5" i="1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96159" y="4452036"/>
            <a:ext cx="2541905" cy="8775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spc="-110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sz="2800" i="1">
                <a:latin typeface="Consolas"/>
                <a:cs typeface="Consolas"/>
              </a:rPr>
              <a:t>n</a:t>
            </a:r>
            <a:r>
              <a:rPr dirty="0" sz="2800">
                <a:latin typeface="Consolas"/>
                <a:cs typeface="Consolas"/>
              </a:rPr>
              <a:t>–1)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(1–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tabLst>
                <a:tab pos="389890" algn="l"/>
              </a:tabLst>
            </a:pPr>
            <a:r>
              <a:rPr dirty="0" sz="2800">
                <a:latin typeface="Symbol"/>
                <a:cs typeface="Symbol"/>
              </a:rPr>
              <a:t></a:t>
            </a: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 i="1">
                <a:latin typeface="Consolas"/>
                <a:cs typeface="Consolas"/>
              </a:rPr>
              <a:t>np</a:t>
            </a:r>
            <a:r>
              <a:rPr dirty="0" sz="2800">
                <a:latin typeface="Consolas"/>
                <a:cs typeface="Consolas"/>
              </a:rPr>
              <a:t>(1–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9079" y="253745"/>
            <a:ext cx="4012679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Approximation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80969" y="1611782"/>
            <a:ext cx="156210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548" y="1385227"/>
            <a:ext cx="471424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Pr[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] =</a:t>
            </a:r>
            <a:r>
              <a:rPr dirty="0" sz="2800" spc="-80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baseline="30030" sz="2775" i="1">
                <a:latin typeface="Consolas"/>
                <a:cs typeface="Consolas"/>
              </a:rPr>
              <a:t>n–</a:t>
            </a:r>
            <a:r>
              <a:rPr dirty="0" baseline="30030" sz="2775">
                <a:latin typeface="Consolas"/>
                <a:cs typeface="Consolas"/>
              </a:rPr>
              <a:t>1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baseline="25525" sz="2775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(1–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baseline="25525" sz="2775" i="1">
                <a:latin typeface="Consolas"/>
                <a:cs typeface="Consolas"/>
              </a:rPr>
              <a:t>n</a:t>
            </a:r>
            <a:r>
              <a:rPr dirty="0" baseline="25525" sz="2775">
                <a:latin typeface="Consolas"/>
                <a:cs typeface="Consolas"/>
              </a:rPr>
              <a:t>–1–</a:t>
            </a:r>
            <a:r>
              <a:rPr dirty="0" baseline="25525" sz="2775" i="1">
                <a:latin typeface="Consolas"/>
                <a:cs typeface="Consolas"/>
              </a:rPr>
              <a:t>k</a:t>
            </a:r>
            <a:endParaRPr baseline="25525" sz="2775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6450" y="1357299"/>
            <a:ext cx="1462405" cy="523240"/>
          </a:xfrm>
          <a:custGeom>
            <a:avLst/>
            <a:gdLst/>
            <a:ahLst/>
            <a:cxnLst/>
            <a:rect l="l" t="t" r="r" b="b"/>
            <a:pathLst>
              <a:path w="1462404" h="523239">
                <a:moveTo>
                  <a:pt x="0" y="0"/>
                </a:moveTo>
                <a:lnTo>
                  <a:pt x="1462265" y="0"/>
                </a:lnTo>
                <a:lnTo>
                  <a:pt x="1462265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86450" y="1357299"/>
            <a:ext cx="1462405" cy="52324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006FC0"/>
                </a:solidFill>
                <a:latin typeface="Calibri"/>
                <a:cs typeface="Calibri"/>
              </a:rPr>
              <a:t>Binomial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82487" y="3145510"/>
            <a:ext cx="1295400" cy="523240"/>
          </a:xfrm>
          <a:custGeom>
            <a:avLst/>
            <a:gdLst/>
            <a:ahLst/>
            <a:cxnLst/>
            <a:rect l="l" t="t" r="r" b="b"/>
            <a:pathLst>
              <a:path w="1295400" h="523239">
                <a:moveTo>
                  <a:pt x="0" y="0"/>
                </a:moveTo>
                <a:lnTo>
                  <a:pt x="1294777" y="0"/>
                </a:lnTo>
                <a:lnTo>
                  <a:pt x="1294777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882487" y="3145510"/>
            <a:ext cx="1295400" cy="52324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6FC0"/>
                </a:solidFill>
                <a:latin typeface="Calibri"/>
                <a:cs typeface="Calibri"/>
              </a:rPr>
              <a:t>Poisson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44411" y="1903476"/>
            <a:ext cx="380999" cy="1237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8247" y="3173438"/>
            <a:ext cx="178244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Pr[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]</a:t>
            </a:r>
            <a:r>
              <a:rPr dirty="0" sz="2800" spc="-130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→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00604" y="3030385"/>
            <a:ext cx="152527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(</a:t>
            </a:r>
            <a:r>
              <a:rPr dirty="0" sz="2800" i="1">
                <a:latin typeface="Consolas"/>
                <a:cs typeface="Consolas"/>
              </a:rPr>
              <a:t>np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baseline="25525" sz="2775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e</a:t>
            </a:r>
            <a:r>
              <a:rPr dirty="0" baseline="25525" sz="2775">
                <a:latin typeface="Consolas"/>
                <a:cs typeface="Consolas"/>
              </a:rPr>
              <a:t>–</a:t>
            </a:r>
            <a:r>
              <a:rPr dirty="0" baseline="25525" sz="2775" i="1">
                <a:latin typeface="Consolas"/>
                <a:cs typeface="Consolas"/>
              </a:rPr>
              <a:t>np</a:t>
            </a:r>
            <a:endParaRPr baseline="25525" sz="2775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54629" y="3457105"/>
            <a:ext cx="41719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!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07817" y="3477424"/>
            <a:ext cx="1511935" cy="1905"/>
          </a:xfrm>
          <a:custGeom>
            <a:avLst/>
            <a:gdLst/>
            <a:ahLst/>
            <a:cxnLst/>
            <a:rect l="l" t="t" r="r" b="b"/>
            <a:pathLst>
              <a:path w="1511935" h="1904">
                <a:moveTo>
                  <a:pt x="0" y="1587"/>
                </a:moveTo>
                <a:lnTo>
                  <a:pt x="151163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901218" y="2175281"/>
            <a:ext cx="1974850" cy="646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>
                <a:solidFill>
                  <a:srgbClr val="C00000"/>
                </a:solidFill>
                <a:latin typeface="Calibri"/>
                <a:cs typeface="Calibri"/>
              </a:rPr>
              <a:t>large </a:t>
            </a: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r>
              <a:rPr dirty="0" sz="2000" spc="-660" i="1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and small </a:t>
            </a: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endParaRPr sz="2000">
              <a:latin typeface="Consolas"/>
              <a:cs typeface="Consolas"/>
            </a:endParaRPr>
          </a:p>
          <a:p>
            <a:pPr marL="48895">
              <a:lnSpc>
                <a:spcPct val="100000"/>
              </a:lnSpc>
              <a:spcBef>
                <a:spcPts val="75"/>
              </a:spcBef>
            </a:pPr>
            <a:r>
              <a:rPr dirty="0" sz="2000" spc="-15">
                <a:solidFill>
                  <a:srgbClr val="C00000"/>
                </a:solidFill>
                <a:latin typeface="Calibri"/>
                <a:cs typeface="Calibri"/>
              </a:rPr>
              <a:t>so, </a:t>
            </a: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r>
              <a:rPr dirty="0" sz="2000" spc="-700" i="1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dirty="0" sz="2000" spc="-15">
                <a:solidFill>
                  <a:srgbClr val="C00000"/>
                </a:solidFill>
                <a:latin typeface="Calibri"/>
                <a:cs typeface="Calibri"/>
              </a:rPr>
              <a:t>constant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99746" y="4931460"/>
            <a:ext cx="1271905" cy="523240"/>
          </a:xfrm>
          <a:custGeom>
            <a:avLst/>
            <a:gdLst/>
            <a:ahLst/>
            <a:cxnLst/>
            <a:rect l="l" t="t" r="r" b="b"/>
            <a:pathLst>
              <a:path w="1271904" h="523239">
                <a:moveTo>
                  <a:pt x="0" y="0"/>
                </a:moveTo>
                <a:lnTo>
                  <a:pt x="1271498" y="0"/>
                </a:lnTo>
                <a:lnTo>
                  <a:pt x="1271498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899746" y="4931460"/>
            <a:ext cx="1271905" cy="523240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6FC0"/>
                </a:solidFill>
                <a:latin typeface="Calibri"/>
                <a:cs typeface="Calibri"/>
              </a:rPr>
              <a:t>Normal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44411" y="3689603"/>
            <a:ext cx="380999" cy="1237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903846" y="3961231"/>
            <a:ext cx="871219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>
                <a:solidFill>
                  <a:srgbClr val="C00000"/>
                </a:solidFill>
                <a:latin typeface="Calibri"/>
                <a:cs typeface="Calibri"/>
              </a:rPr>
              <a:t>large</a:t>
            </a:r>
            <a:r>
              <a:rPr dirty="0" sz="2000" spc="-8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6821" y="4959387"/>
            <a:ext cx="178244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Pr[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]</a:t>
            </a:r>
            <a:r>
              <a:rPr dirty="0" sz="2800" spc="-130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→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3495" y="4959387"/>
            <a:ext cx="22161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e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79341" y="4902492"/>
            <a:ext cx="156210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>
                <a:latin typeface="Consolas"/>
                <a:cs typeface="Consolas"/>
              </a:rPr>
              <a:t>–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99448" y="4816335"/>
            <a:ext cx="100520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1(</a:t>
            </a:r>
            <a:r>
              <a:rPr dirty="0" sz="2800" i="1">
                <a:latin typeface="Consolas"/>
                <a:cs typeface="Consolas"/>
              </a:rPr>
              <a:t>np</a:t>
            </a:r>
            <a:r>
              <a:rPr dirty="0" sz="280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77856" y="4830305"/>
            <a:ext cx="156210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k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53372" y="5227053"/>
            <a:ext cx="826769" cy="479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-90" i="1">
                <a:latin typeface="Symbol"/>
                <a:cs typeface="Symbol"/>
              </a:rPr>
              <a:t></a:t>
            </a:r>
            <a:r>
              <a:rPr dirty="0" sz="2800" spc="-5">
                <a:latin typeface="Symbol"/>
                <a:cs typeface="Symbol"/>
              </a:rPr>
              <a:t></a:t>
            </a:r>
            <a:r>
              <a:rPr dirty="0" sz="2800">
                <a:latin typeface="Consolas"/>
                <a:cs typeface="Consolas"/>
              </a:rPr>
              <a:t>2</a:t>
            </a:r>
            <a:r>
              <a:rPr dirty="0" sz="2800">
                <a:latin typeface="Symbol"/>
                <a:cs typeface="Symbol"/>
              </a:rPr>
              <a:t>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07817" y="5263375"/>
            <a:ext cx="1117600" cy="1905"/>
          </a:xfrm>
          <a:custGeom>
            <a:avLst/>
            <a:gdLst/>
            <a:ahLst/>
            <a:cxnLst/>
            <a:rect l="l" t="t" r="r" b="b"/>
            <a:pathLst>
              <a:path w="1117600" h="1904">
                <a:moveTo>
                  <a:pt x="0" y="1587"/>
                </a:moveTo>
                <a:lnTo>
                  <a:pt x="111729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43237" y="5286387"/>
            <a:ext cx="467995" cy="1905"/>
          </a:xfrm>
          <a:custGeom>
            <a:avLst/>
            <a:gdLst/>
            <a:ahLst/>
            <a:cxnLst/>
            <a:rect l="l" t="t" r="r" b="b"/>
            <a:pathLst>
              <a:path w="467995" h="1904">
                <a:moveTo>
                  <a:pt x="0" y="1587"/>
                </a:moveTo>
                <a:lnTo>
                  <a:pt x="46799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802314" y="4831816"/>
            <a:ext cx="100330" cy="18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latin typeface="Consolas"/>
                <a:cs typeface="Consolas"/>
              </a:rPr>
              <a:t>2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32" name="object 32"/>
          <p:cNvSpPr txBox="1"/>
          <p:nvPr/>
        </p:nvSpPr>
        <p:spPr>
          <a:xfrm>
            <a:off x="4133278" y="4829022"/>
            <a:ext cx="695325" cy="5086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9870" marR="5080" indent="-217170">
              <a:lnSpc>
                <a:spcPts val="1939"/>
              </a:lnSpc>
            </a:pPr>
            <a:r>
              <a:rPr dirty="0" sz="1600" u="heavy">
                <a:latin typeface="Consolas"/>
                <a:cs typeface="Consolas"/>
              </a:rPr>
              <a:t>(</a:t>
            </a:r>
            <a:r>
              <a:rPr dirty="0" sz="1600" i="1" u="heavy">
                <a:latin typeface="Consolas"/>
                <a:cs typeface="Consolas"/>
              </a:rPr>
              <a:t>k</a:t>
            </a:r>
            <a:r>
              <a:rPr dirty="0" sz="1600" spc="-5" u="heavy">
                <a:latin typeface="Consolas"/>
                <a:cs typeface="Consolas"/>
              </a:rPr>
              <a:t>–</a:t>
            </a:r>
            <a:r>
              <a:rPr dirty="0" sz="1600" spc="-5" i="1" u="heavy">
                <a:latin typeface="Consolas"/>
                <a:cs typeface="Consolas"/>
              </a:rPr>
              <a:t>np</a:t>
            </a:r>
            <a:r>
              <a:rPr dirty="0" sz="1600" u="heavy">
                <a:latin typeface="Consolas"/>
                <a:cs typeface="Consolas"/>
              </a:rPr>
              <a:t>) 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2</a:t>
            </a:r>
            <a:r>
              <a:rPr dirty="0" sz="1650" spc="-10" i="1">
                <a:latin typeface="Symbol"/>
                <a:cs typeface="Symbol"/>
              </a:rPr>
              <a:t></a:t>
            </a:r>
            <a:r>
              <a:rPr dirty="0" baseline="26455" sz="1575" spc="-15">
                <a:latin typeface="Consolas"/>
                <a:cs typeface="Consolas"/>
              </a:rPr>
              <a:t>2</a:t>
            </a:r>
            <a:endParaRPr baseline="26455" sz="157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9079" y="253745"/>
            <a:ext cx="5244084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Poisson</a:t>
            </a:r>
            <a:r>
              <a:rPr dirty="0" spc="-65"/>
              <a:t> </a:t>
            </a:r>
            <a:r>
              <a:rPr dirty="0" spc="-5"/>
              <a:t>Distribution</a:t>
            </a:r>
          </a:p>
        </p:txBody>
      </p:sp>
      <p:sp>
        <p:nvSpPr>
          <p:cNvPr id="7" name="object 7"/>
          <p:cNvSpPr/>
          <p:nvPr/>
        </p:nvSpPr>
        <p:spPr>
          <a:xfrm>
            <a:off x="2198230" y="1508505"/>
            <a:ext cx="5213489" cy="3214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38275" y="2502382"/>
            <a:ext cx="80835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6234" y="4645697"/>
            <a:ext cx="3024505" cy="888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2800" i="1">
                <a:latin typeface="Consolas"/>
                <a:cs typeface="Consolas"/>
              </a:rPr>
              <a:t>k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800" i="1">
                <a:solidFill>
                  <a:srgbClr val="006FC0"/>
                </a:solidFill>
                <a:latin typeface="Consolas"/>
                <a:cs typeface="Consolas"/>
              </a:rPr>
              <a:t>np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2177" y="4720806"/>
            <a:ext cx="1905" cy="471805"/>
          </a:xfrm>
          <a:custGeom>
            <a:avLst/>
            <a:gdLst/>
            <a:ahLst/>
            <a:cxnLst/>
            <a:rect l="l" t="t" r="r" b="b"/>
            <a:pathLst>
              <a:path w="1904" h="471804">
                <a:moveTo>
                  <a:pt x="0" y="471779"/>
                </a:moveTo>
                <a:lnTo>
                  <a:pt x="1498" y="0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23396" y="4720818"/>
            <a:ext cx="100330" cy="86360"/>
          </a:xfrm>
          <a:custGeom>
            <a:avLst/>
            <a:gdLst/>
            <a:ahLst/>
            <a:cxnLst/>
            <a:rect l="l" t="t" r="r" b="b"/>
            <a:pathLst>
              <a:path w="100329" h="86360">
                <a:moveTo>
                  <a:pt x="0" y="85559"/>
                </a:moveTo>
                <a:lnTo>
                  <a:pt x="50279" y="0"/>
                </a:lnTo>
                <a:lnTo>
                  <a:pt x="100012" y="85877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4577080" cy="2131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P</a:t>
            </a:r>
            <a:r>
              <a:rPr dirty="0" sz="2400" spc="-5">
                <a:latin typeface="Tahoma"/>
                <a:cs typeface="Tahoma"/>
              </a:rPr>
              <a:t>reviously: degree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Emergence of giant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Tahoma"/>
                <a:cs typeface="Tahoma"/>
              </a:rPr>
              <a:t>Average </a:t>
            </a:r>
            <a:r>
              <a:rPr dirty="0" sz="2400" spc="-5">
                <a:latin typeface="Tahoma"/>
                <a:cs typeface="Tahoma"/>
              </a:rPr>
              <a:t>shortest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path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8" y="253745"/>
            <a:ext cx="2510028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Insi</a:t>
            </a:r>
            <a:r>
              <a:rPr dirty="0" spc="5"/>
              <a:t>g</a:t>
            </a:r>
            <a:r>
              <a:rPr dirty="0" spc="-5"/>
              <a:t>ht</a:t>
            </a:r>
            <a:r>
              <a:rPr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7920990" cy="34721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Conn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ectivity</a:t>
            </a:r>
            <a:endParaRPr sz="2400">
              <a:latin typeface="Tahoma"/>
              <a:cs typeface="Tahoma"/>
            </a:endParaRPr>
          </a:p>
          <a:p>
            <a:pPr lvl="1" marL="755650" marR="182245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A </a:t>
            </a:r>
            <a:r>
              <a:rPr dirty="0" sz="2000" spc="-15">
                <a:latin typeface="Tahoma"/>
                <a:cs typeface="Tahoma"/>
              </a:rPr>
              <a:t>graph </a:t>
            </a:r>
            <a:r>
              <a:rPr dirty="0" sz="2000" spc="-5">
                <a:latin typeface="Tahoma"/>
                <a:cs typeface="Tahoma"/>
              </a:rPr>
              <a:t>is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connected </a:t>
            </a:r>
            <a:r>
              <a:rPr dirty="0" sz="2000">
                <a:latin typeface="Tahoma"/>
                <a:cs typeface="Tahoma"/>
              </a:rPr>
              <a:t>if </a:t>
            </a:r>
            <a:r>
              <a:rPr dirty="0" sz="2000" spc="-10">
                <a:latin typeface="Tahoma"/>
                <a:cs typeface="Tahoma"/>
              </a:rPr>
              <a:t>for every </a:t>
            </a:r>
            <a:r>
              <a:rPr dirty="0" sz="2000" spc="-5">
                <a:latin typeface="Tahoma"/>
                <a:cs typeface="Tahoma"/>
              </a:rPr>
              <a:t>pair of nodes, </a:t>
            </a:r>
            <a:r>
              <a:rPr dirty="0" sz="2000" spc="-10">
                <a:latin typeface="Tahoma"/>
                <a:cs typeface="Tahoma"/>
              </a:rPr>
              <a:t>there </a:t>
            </a:r>
            <a:r>
              <a:rPr dirty="0" sz="2000" spc="-5">
                <a:latin typeface="Tahoma"/>
                <a:cs typeface="Tahoma"/>
              </a:rPr>
              <a:t>is a path  between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them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If a </a:t>
            </a:r>
            <a:r>
              <a:rPr dirty="0" sz="2000" spc="-10">
                <a:latin typeface="Tahoma"/>
                <a:cs typeface="Tahoma"/>
              </a:rPr>
              <a:t>graph </a:t>
            </a:r>
            <a:r>
              <a:rPr dirty="0" sz="2000" spc="-5">
                <a:latin typeface="Tahoma"/>
                <a:cs typeface="Tahoma"/>
              </a:rPr>
              <a:t>is not connected, then </a:t>
            </a:r>
            <a:r>
              <a:rPr dirty="0" sz="2000">
                <a:latin typeface="Tahoma"/>
                <a:cs typeface="Tahoma"/>
              </a:rPr>
              <a:t>it </a:t>
            </a:r>
            <a:r>
              <a:rPr dirty="0" sz="2000" spc="-5">
                <a:latin typeface="Tahoma"/>
                <a:cs typeface="Tahoma"/>
              </a:rPr>
              <a:t>breaks apart </a:t>
            </a:r>
            <a:r>
              <a:rPr dirty="0" sz="2000" spc="-10">
                <a:latin typeface="Tahoma"/>
                <a:cs typeface="Tahoma"/>
              </a:rPr>
              <a:t>naturally </a:t>
            </a:r>
            <a:r>
              <a:rPr dirty="0" sz="2000" spc="-5">
                <a:latin typeface="Tahoma"/>
                <a:cs typeface="Tahoma"/>
              </a:rPr>
              <a:t>into a  set of connected </a:t>
            </a:r>
            <a:r>
              <a:rPr dirty="0" sz="2000" spc="-10">
                <a:solidFill>
                  <a:srgbClr val="006FC0"/>
                </a:solidFill>
                <a:latin typeface="Tahoma"/>
                <a:cs typeface="Tahoma"/>
              </a:rPr>
              <a:t>groups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of nodes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Giant</a:t>
            </a:r>
            <a:r>
              <a:rPr dirty="0" sz="24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Tahoma"/>
                <a:cs typeface="Tahoma"/>
              </a:rPr>
              <a:t>component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288036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Keywords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7910830" cy="302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connected component (SCC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 spc="-5">
                <a:latin typeface="Tahoma"/>
                <a:cs typeface="Tahoma"/>
              </a:rPr>
              <a:t>directed network) is </a:t>
            </a:r>
            <a:r>
              <a:rPr dirty="0" sz="2400">
                <a:latin typeface="Tahoma"/>
                <a:cs typeface="Tahoma"/>
              </a:rPr>
              <a:t>a  </a:t>
            </a:r>
            <a:r>
              <a:rPr dirty="0" sz="2400" spc="-5">
                <a:latin typeface="Tahoma"/>
                <a:cs typeface="Tahoma"/>
              </a:rPr>
              <a:t>large network, when </a:t>
            </a:r>
            <a:r>
              <a:rPr dirty="0" sz="2400">
                <a:latin typeface="Tahoma"/>
                <a:cs typeface="Tahoma"/>
              </a:rPr>
              <a:t>its </a:t>
            </a:r>
            <a:r>
              <a:rPr dirty="0" sz="2400" spc="-5">
                <a:latin typeface="Tahoma"/>
                <a:cs typeface="Tahoma"/>
              </a:rPr>
              <a:t>size is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constant </a:t>
            </a:r>
            <a:r>
              <a:rPr dirty="0" sz="2400" spc="-10">
                <a:latin typeface="Tahoma"/>
                <a:cs typeface="Tahoma"/>
              </a:rPr>
              <a:t>fraction </a:t>
            </a:r>
            <a:r>
              <a:rPr dirty="0" sz="2400" spc="-5">
                <a:latin typeface="Tahoma"/>
                <a:cs typeface="Tahoma"/>
              </a:rPr>
              <a:t>of the  entire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graph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35">
                <a:latin typeface="Tahoma"/>
                <a:cs typeface="Tahoma"/>
              </a:rPr>
              <a:t>Formally,</a:t>
            </a:r>
            <a:endParaRPr sz="2400">
              <a:latin typeface="Tahoma"/>
              <a:cs typeface="Tahoma"/>
            </a:endParaRPr>
          </a:p>
          <a:p>
            <a:pPr lvl="1" marL="755015" marR="209550" indent="-285115">
              <a:lnSpc>
                <a:spcPct val="100000"/>
              </a:lnSpc>
              <a:spcBef>
                <a:spcPts val="4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let </a:t>
            </a:r>
            <a:r>
              <a:rPr dirty="0" sz="2000" spc="5" i="1">
                <a:latin typeface="Consolas"/>
                <a:cs typeface="Consolas"/>
              </a:rPr>
              <a:t>n</a:t>
            </a:r>
            <a:r>
              <a:rPr dirty="0" baseline="-21367" sz="1950" spc="7" i="1">
                <a:latin typeface="Consolas"/>
                <a:cs typeface="Consolas"/>
              </a:rPr>
              <a:t>X </a:t>
            </a:r>
            <a:r>
              <a:rPr dirty="0" sz="2000" spc="-5">
                <a:latin typeface="Tahoma"/>
                <a:cs typeface="Tahoma"/>
              </a:rPr>
              <a:t>be the </a:t>
            </a:r>
            <a:r>
              <a:rPr dirty="0" sz="2000" spc="-10">
                <a:latin typeface="Tahoma"/>
                <a:cs typeface="Tahoma"/>
              </a:rPr>
              <a:t>size </a:t>
            </a:r>
            <a:r>
              <a:rPr dirty="0" sz="2000" spc="-5">
                <a:latin typeface="Tahoma"/>
                <a:cs typeface="Tahoma"/>
              </a:rPr>
              <a:t>of a connected component </a:t>
            </a:r>
            <a:r>
              <a:rPr dirty="0" sz="2000" spc="-5" i="1">
                <a:latin typeface="Consolas"/>
                <a:cs typeface="Consolas"/>
              </a:rPr>
              <a:t>X</a:t>
            </a:r>
            <a:r>
              <a:rPr dirty="0" sz="2000" spc="-680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in a network of  </a:t>
            </a:r>
            <a:r>
              <a:rPr dirty="0" sz="2000" spc="-10">
                <a:latin typeface="Tahoma"/>
                <a:cs typeface="Tahoma"/>
              </a:rPr>
              <a:t>size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5" i="1">
                <a:latin typeface="Consolas"/>
                <a:cs typeface="Consolas"/>
              </a:rPr>
              <a:t>n</a:t>
            </a:r>
            <a:endParaRPr sz="2000">
              <a:latin typeface="Consolas"/>
              <a:cs typeface="Consolas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then, </a:t>
            </a:r>
            <a:r>
              <a:rPr dirty="0" sz="2000" spc="-5" i="1">
                <a:latin typeface="Consolas"/>
                <a:cs typeface="Consolas"/>
              </a:rPr>
              <a:t>X</a:t>
            </a:r>
            <a:r>
              <a:rPr dirty="0" sz="2000" spc="-509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is a giant component </a:t>
            </a:r>
            <a:r>
              <a:rPr dirty="0" sz="2000">
                <a:latin typeface="Tahoma"/>
                <a:cs typeface="Tahoma"/>
              </a:rPr>
              <a:t>if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462381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Giant</a:t>
            </a:r>
            <a:r>
              <a:rPr dirty="0" spc="-100"/>
              <a:t> </a:t>
            </a:r>
            <a:r>
              <a:rPr dirty="0" spc="-5"/>
              <a:t>Component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80712" y="4390377"/>
            <a:ext cx="120269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Consolas"/>
                <a:cs typeface="Consolas"/>
              </a:rPr>
              <a:t>= </a:t>
            </a:r>
            <a:r>
              <a:rPr dirty="0" sz="2400" i="1">
                <a:latin typeface="Consolas"/>
                <a:cs typeface="Consolas"/>
              </a:rPr>
              <a:t>c </a:t>
            </a:r>
            <a:r>
              <a:rPr dirty="0" sz="2400">
                <a:latin typeface="Consolas"/>
                <a:cs typeface="Consolas"/>
              </a:rPr>
              <a:t>&gt;</a:t>
            </a:r>
            <a:r>
              <a:rPr dirty="0" sz="2400" spc="-7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0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9068" y="4390377"/>
            <a:ext cx="81153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80">
                <a:latin typeface="Consolas"/>
                <a:cs typeface="Consolas"/>
              </a:rPr>
              <a:t>lim</a:t>
            </a:r>
            <a:r>
              <a:rPr dirty="0" sz="2400" spc="-1155">
                <a:latin typeface="Consolas"/>
                <a:cs typeface="Consolas"/>
              </a:rPr>
              <a:t> </a:t>
            </a:r>
            <a:r>
              <a:rPr dirty="0" baseline="26620" sz="3600" i="1">
                <a:latin typeface="Consolas"/>
                <a:cs typeface="Consolas"/>
              </a:rPr>
              <a:t>n</a:t>
            </a:r>
            <a:r>
              <a:rPr dirty="0" baseline="19097" sz="2400" i="1">
                <a:latin typeface="Consolas"/>
                <a:cs typeface="Consolas"/>
              </a:rPr>
              <a:t>X</a:t>
            </a:r>
            <a:endParaRPr baseline="19097" sz="2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9454" y="4542015"/>
            <a:ext cx="715010" cy="466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i="1">
                <a:latin typeface="Consolas"/>
                <a:cs typeface="Consolas"/>
              </a:rPr>
              <a:t>n</a:t>
            </a:r>
            <a:r>
              <a:rPr dirty="0" sz="1600" spc="-595" i="1">
                <a:latin typeface="Consolas"/>
                <a:cs typeface="Consolas"/>
              </a:rPr>
              <a:t> </a:t>
            </a:r>
            <a:r>
              <a:rPr dirty="0" sz="1600">
                <a:latin typeface="Consolas"/>
                <a:cs typeface="Consolas"/>
              </a:rPr>
              <a:t>→</a:t>
            </a:r>
            <a:r>
              <a:rPr dirty="0" sz="1600" spc="-595">
                <a:latin typeface="Consolas"/>
                <a:cs typeface="Consolas"/>
              </a:rPr>
              <a:t> </a:t>
            </a:r>
            <a:r>
              <a:rPr dirty="0" sz="1600">
                <a:latin typeface="Consolas"/>
                <a:cs typeface="Consolas"/>
              </a:rPr>
              <a:t>∞</a:t>
            </a:r>
            <a:r>
              <a:rPr dirty="0" sz="1600" spc="-375">
                <a:latin typeface="Consolas"/>
                <a:cs typeface="Consolas"/>
              </a:rPr>
              <a:t> </a:t>
            </a:r>
            <a:r>
              <a:rPr dirty="0" baseline="-12731" sz="3600" i="1">
                <a:latin typeface="Consolas"/>
                <a:cs typeface="Consolas"/>
              </a:rPr>
              <a:t>n</a:t>
            </a:r>
            <a:endParaRPr baseline="-12731" sz="36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7063" y="4656201"/>
            <a:ext cx="282575" cy="1905"/>
          </a:xfrm>
          <a:custGeom>
            <a:avLst/>
            <a:gdLst/>
            <a:ahLst/>
            <a:cxnLst/>
            <a:rect l="l" t="t" r="r" b="b"/>
            <a:pathLst>
              <a:path w="282575" h="1904">
                <a:moveTo>
                  <a:pt x="0" y="1587"/>
                </a:moveTo>
                <a:lnTo>
                  <a:pt x="28213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089990"/>
            <a:ext cx="7064375" cy="2592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349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W</a:t>
            </a:r>
            <a:r>
              <a:rPr dirty="0" sz="2400" spc="-5">
                <a:latin typeface="Tahoma"/>
                <a:cs typeface="Tahoma"/>
              </a:rPr>
              <a:t>hat is the </a:t>
            </a:r>
            <a:r>
              <a:rPr dirty="0" sz="2400" spc="-15">
                <a:latin typeface="Tahoma"/>
                <a:cs typeface="Tahoma"/>
              </a:rPr>
              <a:t>average </a:t>
            </a:r>
            <a:r>
              <a:rPr dirty="0" sz="2400" spc="-5">
                <a:latin typeface="Tahoma"/>
                <a:cs typeface="Tahoma"/>
              </a:rPr>
              <a:t>degree </a:t>
            </a:r>
            <a:r>
              <a:rPr dirty="0" sz="2400" spc="-5">
                <a:latin typeface="Symbol"/>
                <a:cs typeface="Symbol"/>
              </a:rPr>
              <a:t></a:t>
            </a:r>
            <a:r>
              <a:rPr dirty="0" sz="2400" spc="-5" i="1">
                <a:latin typeface="Consolas"/>
                <a:cs typeface="Consolas"/>
              </a:rPr>
              <a:t>k</a:t>
            </a:r>
            <a:r>
              <a:rPr dirty="0" sz="2400" spc="-5">
                <a:latin typeface="Symbol"/>
                <a:cs typeface="Symbol"/>
              </a:rPr>
              <a:t>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ahoma"/>
                <a:cs typeface="Tahoma"/>
              </a:rPr>
              <a:t>at </a:t>
            </a:r>
            <a:r>
              <a:rPr dirty="0" sz="2400" spc="-5">
                <a:latin typeface="Tahoma"/>
                <a:cs typeface="Tahoma"/>
              </a:rPr>
              <a:t>which the giant  component </a:t>
            </a:r>
            <a:r>
              <a:rPr dirty="0" sz="2400">
                <a:latin typeface="Tahoma"/>
                <a:cs typeface="Tahoma"/>
              </a:rPr>
              <a:t>starts to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emerge?</a:t>
            </a:r>
            <a:endParaRPr sz="24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926465" algn="l"/>
                <a:tab pos="927100" algn="l"/>
              </a:tabLst>
            </a:pPr>
            <a:r>
              <a:rPr dirty="0" sz="2000" spc="-5">
                <a:latin typeface="Tahoma"/>
                <a:cs typeface="Tahoma"/>
              </a:rPr>
              <a:t>0</a:t>
            </a:r>
            <a:endParaRPr sz="20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926465" algn="l"/>
                <a:tab pos="927100" algn="l"/>
              </a:tabLst>
            </a:pPr>
            <a:r>
              <a:rPr dirty="0" sz="2000" spc="-5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  <a:tabLst>
                <a:tab pos="926465" algn="l"/>
              </a:tabLst>
            </a:pPr>
            <a:r>
              <a:rPr dirty="0" sz="2000" spc="-5">
                <a:latin typeface="Tahoma"/>
                <a:cs typeface="Tahoma"/>
              </a:rPr>
              <a:t>c)	3/2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  <a:tabLst>
                <a:tab pos="926465" algn="l"/>
              </a:tabLst>
            </a:pPr>
            <a:r>
              <a:rPr dirty="0" sz="2000" spc="-5">
                <a:latin typeface="Tahoma"/>
                <a:cs typeface="Tahoma"/>
              </a:rPr>
              <a:t>d)	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346938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Question</a:t>
            </a:r>
            <a:r>
              <a:rPr dirty="0" spc="-80"/>
              <a:t> </a:t>
            </a:r>
            <a:r>
              <a:rPr dirty="0" spc="-5"/>
              <a:t>#6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079" y="253745"/>
            <a:ext cx="8305038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Emergence of </a:t>
            </a:r>
            <a:r>
              <a:rPr dirty="0"/>
              <a:t>a </a:t>
            </a:r>
            <a:r>
              <a:rPr dirty="0" spc="-5"/>
              <a:t>Giant</a:t>
            </a:r>
            <a:r>
              <a:rPr dirty="0" spc="-100"/>
              <a:t> </a:t>
            </a:r>
            <a:r>
              <a:rPr dirty="0" spc="-5"/>
              <a:t>Component</a:t>
            </a:r>
          </a:p>
        </p:txBody>
      </p:sp>
      <p:sp>
        <p:nvSpPr>
          <p:cNvPr id="8" name="object 8"/>
          <p:cNvSpPr/>
          <p:nvPr/>
        </p:nvSpPr>
        <p:spPr>
          <a:xfrm>
            <a:off x="286511" y="929638"/>
            <a:ext cx="8574024" cy="5192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1012" y="1123967"/>
            <a:ext cx="8191500" cy="4810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079102" y="5993639"/>
            <a:ext cx="298704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Giant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Component.nlogo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3725545" cy="190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7937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D</a:t>
            </a:r>
            <a:r>
              <a:rPr dirty="0" sz="2400" spc="-5">
                <a:latin typeface="Tahoma"/>
                <a:cs typeface="Tahoma"/>
              </a:rPr>
              <a:t>escribe the </a:t>
            </a:r>
            <a:r>
              <a:rPr dirty="0" sz="2400" spc="-10">
                <a:latin typeface="Tahoma"/>
                <a:cs typeface="Tahoma"/>
              </a:rPr>
              <a:t>behavior </a:t>
            </a:r>
            <a:r>
              <a:rPr dirty="0" sz="2400" spc="-5">
                <a:latin typeface="Tahoma"/>
                <a:cs typeface="Tahoma"/>
              </a:rPr>
              <a:t>of  connected clusters in </a:t>
            </a:r>
            <a:r>
              <a:rPr dirty="0" sz="2400">
                <a:latin typeface="Tahoma"/>
                <a:cs typeface="Tahoma"/>
              </a:rPr>
              <a:t>a  </a:t>
            </a:r>
            <a:r>
              <a:rPr dirty="0" sz="2400" spc="-10">
                <a:latin typeface="Tahoma"/>
                <a:cs typeface="Tahoma"/>
              </a:rPr>
              <a:t>random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graph</a:t>
            </a:r>
            <a:endParaRPr sz="24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Apply to material science  and other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domains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529762"/>
            <a:ext cx="3332479" cy="147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80">
                <a:latin typeface="Tahoma"/>
                <a:cs typeface="Tahoma"/>
              </a:rPr>
              <a:t>Two </a:t>
            </a:r>
            <a:r>
              <a:rPr dirty="0" sz="2400" spc="-5">
                <a:latin typeface="Tahoma"/>
                <a:cs typeface="Tahoma"/>
              </a:rPr>
              <a:t>slightly </a:t>
            </a:r>
            <a:r>
              <a:rPr dirty="0" sz="2400" spc="-10">
                <a:latin typeface="Tahoma"/>
                <a:cs typeface="Tahoma"/>
              </a:rPr>
              <a:t>different  </a:t>
            </a:r>
            <a:r>
              <a:rPr dirty="0" sz="2400" spc="-5">
                <a:latin typeface="Tahoma"/>
                <a:cs typeface="Tahoma"/>
              </a:rPr>
              <a:t>mathematical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models: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bond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percolation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site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percolation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81" y="253745"/>
            <a:ext cx="4944618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Percolation</a:t>
            </a:r>
            <a:r>
              <a:rPr dirty="0" spc="-75"/>
              <a:t> </a:t>
            </a:r>
            <a:r>
              <a:rPr dirty="0" spc="-5"/>
              <a:t>Theory</a:t>
            </a:r>
          </a:p>
        </p:txBody>
      </p:sp>
      <p:sp>
        <p:nvSpPr>
          <p:cNvPr id="9" name="object 9"/>
          <p:cNvSpPr/>
          <p:nvPr/>
        </p:nvSpPr>
        <p:spPr>
          <a:xfrm>
            <a:off x="4668011" y="1024889"/>
            <a:ext cx="3858767" cy="3901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2080" y="1218742"/>
            <a:ext cx="3476244" cy="35194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342293" y="4800257"/>
            <a:ext cx="2529840" cy="939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a bond </a:t>
            </a:r>
            <a:r>
              <a:rPr dirty="0" sz="2000" spc="-10">
                <a:latin typeface="Calibri"/>
                <a:cs typeface="Calibri"/>
              </a:rPr>
              <a:t>percolation </a:t>
            </a:r>
            <a:r>
              <a:rPr dirty="0" sz="2000" spc="-5">
                <a:latin typeface="Calibri"/>
                <a:cs typeface="Calibri"/>
              </a:rPr>
              <a:t>on  the </a:t>
            </a:r>
            <a:r>
              <a:rPr dirty="0" sz="2000" spc="-10">
                <a:latin typeface="Calibri"/>
                <a:cs typeface="Calibri"/>
              </a:rPr>
              <a:t>square lattice </a:t>
            </a:r>
            <a:r>
              <a:rPr dirty="0" sz="2000" spc="-5">
                <a:latin typeface="Calibri"/>
                <a:cs typeface="Calibri"/>
              </a:rPr>
              <a:t>in </a:t>
            </a:r>
            <a:r>
              <a:rPr dirty="0" sz="2000" spc="-10">
                <a:latin typeface="Calibri"/>
                <a:cs typeface="Calibri"/>
              </a:rPr>
              <a:t>two  </a:t>
            </a:r>
            <a:r>
              <a:rPr dirty="0" sz="2000" spc="-5">
                <a:latin typeface="Calibri"/>
                <a:cs typeface="Calibri"/>
              </a:rPr>
              <a:t>dimensions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6041390" cy="147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W</a:t>
            </a:r>
            <a:r>
              <a:rPr dirty="0" sz="2400" spc="-10">
                <a:latin typeface="Tahoma"/>
                <a:cs typeface="Tahoma"/>
              </a:rPr>
              <a:t>hy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model?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Tahoma"/>
                <a:cs typeface="Tahoma"/>
              </a:rPr>
              <a:t>Be </a:t>
            </a:r>
            <a:r>
              <a:rPr dirty="0" sz="2000" spc="-5">
                <a:latin typeface="Tahoma"/>
                <a:cs typeface="Tahoma"/>
              </a:rPr>
              <a:t>a simple </a:t>
            </a:r>
            <a:r>
              <a:rPr dirty="0" sz="2000" spc="-10">
                <a:latin typeface="Tahoma"/>
                <a:cs typeface="Tahoma"/>
              </a:rPr>
              <a:t>representation </a:t>
            </a:r>
            <a:r>
              <a:rPr dirty="0" sz="2000" spc="-5">
                <a:latin typeface="Tahoma"/>
                <a:cs typeface="Tahoma"/>
              </a:rPr>
              <a:t>of complex</a:t>
            </a:r>
            <a:r>
              <a:rPr dirty="0" sz="2000" spc="3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network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Can </a:t>
            </a:r>
            <a:r>
              <a:rPr dirty="0" sz="2000" spc="-10">
                <a:latin typeface="Tahoma"/>
                <a:cs typeface="Tahoma"/>
              </a:rPr>
              <a:t>derive </a:t>
            </a:r>
            <a:r>
              <a:rPr dirty="0" sz="2000" spc="-5">
                <a:latin typeface="Tahoma"/>
                <a:cs typeface="Tahoma"/>
              </a:rPr>
              <a:t>properties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mathematically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Predict </a:t>
            </a:r>
            <a:r>
              <a:rPr dirty="0" sz="2000" spc="-10">
                <a:latin typeface="Tahoma"/>
                <a:cs typeface="Tahoma"/>
              </a:rPr>
              <a:t>properties </a:t>
            </a:r>
            <a:r>
              <a:rPr dirty="0" sz="2000" spc="-5">
                <a:latin typeface="Tahoma"/>
                <a:cs typeface="Tahoma"/>
              </a:rPr>
              <a:t>and outcomes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4351007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Network</a:t>
            </a:r>
            <a:r>
              <a:rPr dirty="0" spc="-65"/>
              <a:t> </a:t>
            </a:r>
            <a:r>
              <a:rPr dirty="0" spc="-5"/>
              <a:t>Models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3745"/>
            <a:ext cx="582930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71159" y="253745"/>
            <a:ext cx="908291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62244" y="253745"/>
            <a:ext cx="2868168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Example: Percolation (2D</a:t>
            </a:r>
            <a:r>
              <a:rPr dirty="0" spc="-35"/>
              <a:t> </a:t>
            </a:r>
            <a:r>
              <a:rPr dirty="0" spc="-5"/>
              <a:t>Lattice)</a:t>
            </a:r>
          </a:p>
        </p:txBody>
      </p:sp>
      <p:sp>
        <p:nvSpPr>
          <p:cNvPr id="6" name="object 6"/>
          <p:cNvSpPr/>
          <p:nvPr/>
        </p:nvSpPr>
        <p:spPr>
          <a:xfrm>
            <a:off x="1936775" y="2015744"/>
            <a:ext cx="0" cy="2933065"/>
          </a:xfrm>
          <a:custGeom>
            <a:avLst/>
            <a:gdLst/>
            <a:ahLst/>
            <a:cxnLst/>
            <a:rect l="l" t="t" r="r" b="b"/>
            <a:pathLst>
              <a:path w="0"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19172" y="2015744"/>
            <a:ext cx="0" cy="2933065"/>
          </a:xfrm>
          <a:custGeom>
            <a:avLst/>
            <a:gdLst/>
            <a:ahLst/>
            <a:cxnLst/>
            <a:rect l="l" t="t" r="r" b="b"/>
            <a:pathLst>
              <a:path w="0"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01569" y="2015744"/>
            <a:ext cx="0" cy="2933065"/>
          </a:xfrm>
          <a:custGeom>
            <a:avLst/>
            <a:gdLst/>
            <a:ahLst/>
            <a:cxnLst/>
            <a:rect l="l" t="t" r="r" b="b"/>
            <a:pathLst>
              <a:path w="0"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83965" y="2015744"/>
            <a:ext cx="0" cy="2933065"/>
          </a:xfrm>
          <a:custGeom>
            <a:avLst/>
            <a:gdLst/>
            <a:ahLst/>
            <a:cxnLst/>
            <a:rect l="l" t="t" r="r" b="b"/>
            <a:pathLst>
              <a:path w="0"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66375" y="2015744"/>
            <a:ext cx="0" cy="2933065"/>
          </a:xfrm>
          <a:custGeom>
            <a:avLst/>
            <a:gdLst/>
            <a:ahLst/>
            <a:cxnLst/>
            <a:rect l="l" t="t" r="r" b="b"/>
            <a:pathLst>
              <a:path w="0"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35315" y="2517203"/>
            <a:ext cx="2933065" cy="0"/>
          </a:xfrm>
          <a:custGeom>
            <a:avLst/>
            <a:gdLst/>
            <a:ahLst/>
            <a:cxnLst/>
            <a:rect l="l" t="t" r="r" b="b"/>
            <a:pathLst>
              <a:path w="2933065" h="0">
                <a:moveTo>
                  <a:pt x="0" y="0"/>
                </a:moveTo>
                <a:lnTo>
                  <a:pt x="293250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35315" y="2999600"/>
            <a:ext cx="2933065" cy="0"/>
          </a:xfrm>
          <a:custGeom>
            <a:avLst/>
            <a:gdLst/>
            <a:ahLst/>
            <a:cxnLst/>
            <a:rect l="l" t="t" r="r" b="b"/>
            <a:pathLst>
              <a:path w="2933065" h="0">
                <a:moveTo>
                  <a:pt x="0" y="0"/>
                </a:moveTo>
                <a:lnTo>
                  <a:pt x="293250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35315" y="3481997"/>
            <a:ext cx="2933065" cy="0"/>
          </a:xfrm>
          <a:custGeom>
            <a:avLst/>
            <a:gdLst/>
            <a:ahLst/>
            <a:cxnLst/>
            <a:rect l="l" t="t" r="r" b="b"/>
            <a:pathLst>
              <a:path w="2933065" h="0">
                <a:moveTo>
                  <a:pt x="0" y="0"/>
                </a:moveTo>
                <a:lnTo>
                  <a:pt x="293250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35315" y="3964394"/>
            <a:ext cx="2933065" cy="0"/>
          </a:xfrm>
          <a:custGeom>
            <a:avLst/>
            <a:gdLst/>
            <a:ahLst/>
            <a:cxnLst/>
            <a:rect l="l" t="t" r="r" b="b"/>
            <a:pathLst>
              <a:path w="2933065" h="0">
                <a:moveTo>
                  <a:pt x="0" y="0"/>
                </a:moveTo>
                <a:lnTo>
                  <a:pt x="293250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35315" y="4446803"/>
            <a:ext cx="2933065" cy="0"/>
          </a:xfrm>
          <a:custGeom>
            <a:avLst/>
            <a:gdLst/>
            <a:ahLst/>
            <a:cxnLst/>
            <a:rect l="l" t="t" r="r" b="b"/>
            <a:pathLst>
              <a:path w="2933065" h="0">
                <a:moveTo>
                  <a:pt x="0" y="0"/>
                </a:moveTo>
                <a:lnTo>
                  <a:pt x="293250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54365" y="2015744"/>
            <a:ext cx="0" cy="2933065"/>
          </a:xfrm>
          <a:custGeom>
            <a:avLst/>
            <a:gdLst/>
            <a:ahLst/>
            <a:cxnLst/>
            <a:rect l="l" t="t" r="r" b="b"/>
            <a:pathLst>
              <a:path w="0"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48772" y="2015744"/>
            <a:ext cx="0" cy="2933065"/>
          </a:xfrm>
          <a:custGeom>
            <a:avLst/>
            <a:gdLst/>
            <a:ahLst/>
            <a:cxnLst/>
            <a:rect l="l" t="t" r="r" b="b"/>
            <a:pathLst>
              <a:path w="0" h="2933065">
                <a:moveTo>
                  <a:pt x="0" y="0"/>
                </a:moveTo>
                <a:lnTo>
                  <a:pt x="0" y="293250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35315" y="2034794"/>
            <a:ext cx="2933065" cy="0"/>
          </a:xfrm>
          <a:custGeom>
            <a:avLst/>
            <a:gdLst/>
            <a:ahLst/>
            <a:cxnLst/>
            <a:rect l="l" t="t" r="r" b="b"/>
            <a:pathLst>
              <a:path w="2933065" h="0">
                <a:moveTo>
                  <a:pt x="0" y="0"/>
                </a:moveTo>
                <a:lnTo>
                  <a:pt x="293250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35315" y="4929200"/>
            <a:ext cx="2933065" cy="0"/>
          </a:xfrm>
          <a:custGeom>
            <a:avLst/>
            <a:gdLst/>
            <a:ahLst/>
            <a:cxnLst/>
            <a:rect l="l" t="t" r="r" b="b"/>
            <a:pathLst>
              <a:path w="2933065" h="0">
                <a:moveTo>
                  <a:pt x="0" y="0"/>
                </a:moveTo>
                <a:lnTo>
                  <a:pt x="293250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06734" y="2777705"/>
            <a:ext cx="946785" cy="48260"/>
          </a:xfrm>
          <a:custGeom>
            <a:avLst/>
            <a:gdLst/>
            <a:ahLst/>
            <a:cxnLst/>
            <a:rect l="l" t="t" r="r" b="b"/>
            <a:pathLst>
              <a:path w="946785" h="48260">
                <a:moveTo>
                  <a:pt x="946213" y="43129"/>
                </a:moveTo>
                <a:lnTo>
                  <a:pt x="901365" y="35732"/>
                </a:lnTo>
                <a:lnTo>
                  <a:pt x="856286" y="28532"/>
                </a:lnTo>
                <a:lnTo>
                  <a:pt x="810745" y="21722"/>
                </a:lnTo>
                <a:lnTo>
                  <a:pt x="764513" y="15499"/>
                </a:lnTo>
                <a:lnTo>
                  <a:pt x="717358" y="10056"/>
                </a:lnTo>
                <a:lnTo>
                  <a:pt x="669049" y="5590"/>
                </a:lnTo>
                <a:lnTo>
                  <a:pt x="619356" y="2295"/>
                </a:lnTo>
                <a:lnTo>
                  <a:pt x="568049" y="367"/>
                </a:lnTo>
                <a:lnTo>
                  <a:pt x="514896" y="0"/>
                </a:lnTo>
                <a:lnTo>
                  <a:pt x="467858" y="1030"/>
                </a:lnTo>
                <a:lnTo>
                  <a:pt x="419446" y="3223"/>
                </a:lnTo>
                <a:lnTo>
                  <a:pt x="369805" y="6457"/>
                </a:lnTo>
                <a:lnTo>
                  <a:pt x="319078" y="10610"/>
                </a:lnTo>
                <a:lnTo>
                  <a:pt x="267411" y="15560"/>
                </a:lnTo>
                <a:lnTo>
                  <a:pt x="214946" y="21184"/>
                </a:lnTo>
                <a:lnTo>
                  <a:pt x="161828" y="27361"/>
                </a:lnTo>
                <a:lnTo>
                  <a:pt x="108202" y="33967"/>
                </a:lnTo>
                <a:lnTo>
                  <a:pt x="54211" y="40881"/>
                </a:lnTo>
                <a:lnTo>
                  <a:pt x="0" y="479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06214" y="2764967"/>
            <a:ext cx="92075" cy="99695"/>
          </a:xfrm>
          <a:custGeom>
            <a:avLst/>
            <a:gdLst/>
            <a:ahLst/>
            <a:cxnLst/>
            <a:rect l="l" t="t" r="r" b="b"/>
            <a:pathLst>
              <a:path w="92075" h="99694">
                <a:moveTo>
                  <a:pt x="91528" y="99148"/>
                </a:moveTo>
                <a:lnTo>
                  <a:pt x="0" y="60794"/>
                </a:lnTo>
                <a:lnTo>
                  <a:pt x="78435" y="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499074" y="2594864"/>
            <a:ext cx="1999614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>
                <a:solidFill>
                  <a:srgbClr val="006FC0"/>
                </a:solidFill>
                <a:latin typeface="Calibri"/>
                <a:cs typeface="Calibri"/>
              </a:rPr>
              <a:t>Square</a:t>
            </a:r>
            <a:r>
              <a:rPr dirty="0" sz="2800" spc="-8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006FC0"/>
                </a:solidFill>
                <a:latin typeface="Calibri"/>
                <a:cs typeface="Calibri"/>
              </a:rPr>
              <a:t>lattice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91509" y="2617304"/>
            <a:ext cx="285750" cy="285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91509" y="261730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36876" y="4063314"/>
            <a:ext cx="285750" cy="285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36876" y="406331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4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4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49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4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36876" y="3100120"/>
            <a:ext cx="285750" cy="285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36876" y="310012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08706" y="3100120"/>
            <a:ext cx="285750" cy="285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08693" y="310012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65702" y="4537506"/>
            <a:ext cx="285750" cy="285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65702" y="453750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08706" y="2617304"/>
            <a:ext cx="285750" cy="285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08693" y="261730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97618" y="261730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97618" y="261730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014802" y="310012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014802" y="310012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014802" y="261730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lnTo>
                  <a:pt x="97716" y="7284"/>
                </a:lnTo>
                <a:lnTo>
                  <a:pt x="58495" y="27567"/>
                </a:lnTo>
                <a:lnTo>
                  <a:pt x="27567" y="58495"/>
                </a:lnTo>
                <a:lnTo>
                  <a:pt x="7284" y="97716"/>
                </a:lnTo>
                <a:lnTo>
                  <a:pt x="0" y="142875"/>
                </a:lnTo>
                <a:lnTo>
                  <a:pt x="7284" y="188033"/>
                </a:lnTo>
                <a:lnTo>
                  <a:pt x="27567" y="227254"/>
                </a:lnTo>
                <a:lnTo>
                  <a:pt x="58495" y="258182"/>
                </a:lnTo>
                <a:lnTo>
                  <a:pt x="97716" y="278465"/>
                </a:lnTo>
                <a:lnTo>
                  <a:pt x="142875" y="285750"/>
                </a:lnTo>
                <a:lnTo>
                  <a:pt x="188033" y="278465"/>
                </a:lnTo>
                <a:lnTo>
                  <a:pt x="227254" y="258182"/>
                </a:lnTo>
                <a:lnTo>
                  <a:pt x="258182" y="227254"/>
                </a:lnTo>
                <a:lnTo>
                  <a:pt x="278465" y="188033"/>
                </a:lnTo>
                <a:lnTo>
                  <a:pt x="285750" y="142875"/>
                </a:lnTo>
                <a:lnTo>
                  <a:pt x="278465" y="97716"/>
                </a:lnTo>
                <a:lnTo>
                  <a:pt x="258182" y="58495"/>
                </a:lnTo>
                <a:lnTo>
                  <a:pt x="227254" y="27567"/>
                </a:lnTo>
                <a:lnTo>
                  <a:pt x="188033" y="7284"/>
                </a:lnTo>
                <a:lnTo>
                  <a:pt x="1428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014802" y="261730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926119" y="2536709"/>
            <a:ext cx="915669" cy="911225"/>
          </a:xfrm>
          <a:custGeom>
            <a:avLst/>
            <a:gdLst/>
            <a:ahLst/>
            <a:cxnLst/>
            <a:rect l="l" t="t" r="r" b="b"/>
            <a:pathLst>
              <a:path w="915670" h="911225">
                <a:moveTo>
                  <a:pt x="14019" y="758585"/>
                </a:moveTo>
                <a:lnTo>
                  <a:pt x="10455" y="720598"/>
                </a:lnTo>
                <a:lnTo>
                  <a:pt x="6909" y="673631"/>
                </a:lnTo>
                <a:lnTo>
                  <a:pt x="3743" y="619833"/>
                </a:lnTo>
                <a:lnTo>
                  <a:pt x="1319" y="561350"/>
                </a:lnTo>
                <a:lnTo>
                  <a:pt x="0" y="500332"/>
                </a:lnTo>
                <a:lnTo>
                  <a:pt x="146" y="438925"/>
                </a:lnTo>
                <a:lnTo>
                  <a:pt x="2122" y="379278"/>
                </a:lnTo>
                <a:lnTo>
                  <a:pt x="6288" y="323538"/>
                </a:lnTo>
                <a:lnTo>
                  <a:pt x="13008" y="273854"/>
                </a:lnTo>
                <a:lnTo>
                  <a:pt x="22642" y="232373"/>
                </a:lnTo>
                <a:lnTo>
                  <a:pt x="43113" y="177098"/>
                </a:lnTo>
                <a:lnTo>
                  <a:pt x="68015" y="132368"/>
                </a:lnTo>
                <a:lnTo>
                  <a:pt x="98667" y="96504"/>
                </a:lnTo>
                <a:lnTo>
                  <a:pt x="136387" y="67829"/>
                </a:lnTo>
                <a:lnTo>
                  <a:pt x="182492" y="44666"/>
                </a:lnTo>
                <a:lnTo>
                  <a:pt x="238301" y="25338"/>
                </a:lnTo>
                <a:lnTo>
                  <a:pt x="279463" y="15819"/>
                </a:lnTo>
                <a:lnTo>
                  <a:pt x="328294" y="8707"/>
                </a:lnTo>
                <a:lnTo>
                  <a:pt x="382801" y="3820"/>
                </a:lnTo>
                <a:lnTo>
                  <a:pt x="440991" y="978"/>
                </a:lnTo>
                <a:lnTo>
                  <a:pt x="500872" y="0"/>
                </a:lnTo>
                <a:lnTo>
                  <a:pt x="560450" y="703"/>
                </a:lnTo>
                <a:lnTo>
                  <a:pt x="617734" y="2907"/>
                </a:lnTo>
                <a:lnTo>
                  <a:pt x="670730" y="6431"/>
                </a:lnTo>
                <a:lnTo>
                  <a:pt x="717446" y="11094"/>
                </a:lnTo>
                <a:lnTo>
                  <a:pt x="755889" y="16714"/>
                </a:lnTo>
                <a:lnTo>
                  <a:pt x="813719" y="31414"/>
                </a:lnTo>
                <a:lnTo>
                  <a:pt x="854849" y="51497"/>
                </a:lnTo>
                <a:lnTo>
                  <a:pt x="900256" y="108640"/>
                </a:lnTo>
                <a:lnTo>
                  <a:pt x="911159" y="146115"/>
                </a:lnTo>
                <a:lnTo>
                  <a:pt x="915637" y="186727"/>
                </a:lnTo>
                <a:lnTo>
                  <a:pt x="914361" y="237167"/>
                </a:lnTo>
                <a:lnTo>
                  <a:pt x="906854" y="291680"/>
                </a:lnTo>
                <a:lnTo>
                  <a:pt x="892637" y="344517"/>
                </a:lnTo>
                <a:lnTo>
                  <a:pt x="871232" y="389924"/>
                </a:lnTo>
                <a:lnTo>
                  <a:pt x="842160" y="422149"/>
                </a:lnTo>
                <a:lnTo>
                  <a:pt x="760067" y="435556"/>
                </a:lnTo>
                <a:lnTo>
                  <a:pt x="706648" y="429168"/>
                </a:lnTo>
                <a:lnTo>
                  <a:pt x="650915" y="420593"/>
                </a:lnTo>
                <a:lnTo>
                  <a:pt x="597319" y="414735"/>
                </a:lnTo>
                <a:lnTo>
                  <a:pt x="550313" y="416497"/>
                </a:lnTo>
                <a:lnTo>
                  <a:pt x="514348" y="430785"/>
                </a:lnTo>
                <a:lnTo>
                  <a:pt x="475691" y="499692"/>
                </a:lnTo>
                <a:lnTo>
                  <a:pt x="466738" y="546898"/>
                </a:lnTo>
                <a:lnTo>
                  <a:pt x="461080" y="597574"/>
                </a:lnTo>
                <a:lnTo>
                  <a:pt x="456001" y="647949"/>
                </a:lnTo>
                <a:lnTo>
                  <a:pt x="448784" y="694249"/>
                </a:lnTo>
                <a:lnTo>
                  <a:pt x="436713" y="732702"/>
                </a:lnTo>
                <a:lnTo>
                  <a:pt x="408071" y="787425"/>
                </a:lnTo>
                <a:lnTo>
                  <a:pt x="375788" y="834062"/>
                </a:lnTo>
                <a:lnTo>
                  <a:pt x="339461" y="870996"/>
                </a:lnTo>
                <a:lnTo>
                  <a:pt x="298689" y="896608"/>
                </a:lnTo>
                <a:lnTo>
                  <a:pt x="248752" y="909616"/>
                </a:lnTo>
                <a:lnTo>
                  <a:pt x="191400" y="911166"/>
                </a:lnTo>
                <a:lnTo>
                  <a:pt x="135933" y="903281"/>
                </a:lnTo>
                <a:lnTo>
                  <a:pt x="91654" y="887985"/>
                </a:lnTo>
                <a:lnTo>
                  <a:pt x="61125" y="872819"/>
                </a:lnTo>
                <a:lnTo>
                  <a:pt x="39358" y="855094"/>
                </a:lnTo>
                <a:lnTo>
                  <a:pt x="24331" y="821464"/>
                </a:lnTo>
                <a:lnTo>
                  <a:pt x="14019" y="758585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26739" y="1710245"/>
            <a:ext cx="109220" cy="731520"/>
          </a:xfrm>
          <a:custGeom>
            <a:avLst/>
            <a:gdLst/>
            <a:ahLst/>
            <a:cxnLst/>
            <a:rect l="l" t="t" r="r" b="b"/>
            <a:pathLst>
              <a:path w="109220" h="731519">
                <a:moveTo>
                  <a:pt x="0" y="731024"/>
                </a:moveTo>
                <a:lnTo>
                  <a:pt x="14813" y="680260"/>
                </a:lnTo>
                <a:lnTo>
                  <a:pt x="29379" y="629708"/>
                </a:lnTo>
                <a:lnTo>
                  <a:pt x="43449" y="579583"/>
                </a:lnTo>
                <a:lnTo>
                  <a:pt x="56774" y="530096"/>
                </a:lnTo>
                <a:lnTo>
                  <a:pt x="69104" y="481462"/>
                </a:lnTo>
                <a:lnTo>
                  <a:pt x="80193" y="433893"/>
                </a:lnTo>
                <a:lnTo>
                  <a:pt x="89790" y="387602"/>
                </a:lnTo>
                <a:lnTo>
                  <a:pt x="97648" y="342802"/>
                </a:lnTo>
                <a:lnTo>
                  <a:pt x="103517" y="299707"/>
                </a:lnTo>
                <a:lnTo>
                  <a:pt x="108073" y="244014"/>
                </a:lnTo>
                <a:lnTo>
                  <a:pt x="109114" y="191333"/>
                </a:lnTo>
                <a:lnTo>
                  <a:pt x="107267" y="141128"/>
                </a:lnTo>
                <a:lnTo>
                  <a:pt x="103157" y="92862"/>
                </a:lnTo>
                <a:lnTo>
                  <a:pt x="97410" y="45998"/>
                </a:lnTo>
                <a:lnTo>
                  <a:pt x="90652" y="0"/>
                </a:lnTo>
              </a:path>
            </a:pathLst>
          </a:custGeom>
          <a:ln w="28575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581184" y="1710105"/>
            <a:ext cx="99060" cy="92710"/>
          </a:xfrm>
          <a:custGeom>
            <a:avLst/>
            <a:gdLst/>
            <a:ahLst/>
            <a:cxnLst/>
            <a:rect l="l" t="t" r="r" b="b"/>
            <a:pathLst>
              <a:path w="99060" h="92710">
                <a:moveTo>
                  <a:pt x="0" y="92417"/>
                </a:moveTo>
                <a:lnTo>
                  <a:pt x="36182" y="0"/>
                </a:lnTo>
                <a:lnTo>
                  <a:pt x="98818" y="76987"/>
                </a:lnTo>
              </a:path>
            </a:pathLst>
          </a:custGeom>
          <a:ln w="28575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076282" y="1285824"/>
            <a:ext cx="1035050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>
                <a:solidFill>
                  <a:srgbClr val="F79546"/>
                </a:solidFill>
                <a:latin typeface="Calibri"/>
                <a:cs typeface="Calibri"/>
              </a:rPr>
              <a:t>Cluster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519692" y="3580510"/>
            <a:ext cx="285737" cy="285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19692" y="358049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482886" y="3580510"/>
            <a:ext cx="285750" cy="2857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482886" y="358049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08706" y="4543704"/>
            <a:ext cx="285750" cy="2857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008693" y="454370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528316" y="2143112"/>
            <a:ext cx="285750" cy="2857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528316" y="21431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528316" y="3108744"/>
            <a:ext cx="285750" cy="2857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528316" y="31087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62684" y="2614879"/>
            <a:ext cx="285749" cy="2857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62684" y="261487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008706" y="4071937"/>
            <a:ext cx="285747" cy="2857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008693" y="40719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008706" y="2143112"/>
            <a:ext cx="285750" cy="2857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008693" y="214311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62686" y="4071937"/>
            <a:ext cx="285745" cy="2857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62684" y="40719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525890" y="4071937"/>
            <a:ext cx="285747" cy="2857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525890" y="40719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7284" y="97716"/>
                </a:lnTo>
                <a:lnTo>
                  <a:pt x="27567" y="58495"/>
                </a:lnTo>
                <a:lnTo>
                  <a:pt x="58495" y="27567"/>
                </a:lnTo>
                <a:lnTo>
                  <a:pt x="97716" y="7284"/>
                </a:lnTo>
                <a:lnTo>
                  <a:pt x="142875" y="0"/>
                </a:lnTo>
                <a:lnTo>
                  <a:pt x="188033" y="7284"/>
                </a:lnTo>
                <a:lnTo>
                  <a:pt x="227254" y="27567"/>
                </a:lnTo>
                <a:lnTo>
                  <a:pt x="258182" y="58495"/>
                </a:lnTo>
                <a:lnTo>
                  <a:pt x="278465" y="97716"/>
                </a:lnTo>
                <a:lnTo>
                  <a:pt x="285750" y="142875"/>
                </a:lnTo>
                <a:lnTo>
                  <a:pt x="278465" y="188033"/>
                </a:lnTo>
                <a:lnTo>
                  <a:pt x="258182" y="227254"/>
                </a:lnTo>
                <a:lnTo>
                  <a:pt x="227254" y="258182"/>
                </a:lnTo>
                <a:lnTo>
                  <a:pt x="188033" y="278465"/>
                </a:lnTo>
                <a:lnTo>
                  <a:pt x="142875" y="285750"/>
                </a:lnTo>
                <a:lnTo>
                  <a:pt x="97716" y="278465"/>
                </a:lnTo>
                <a:lnTo>
                  <a:pt x="58495" y="258182"/>
                </a:lnTo>
                <a:lnTo>
                  <a:pt x="27567" y="227254"/>
                </a:lnTo>
                <a:lnTo>
                  <a:pt x="7284" y="188033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65702" y="2617304"/>
            <a:ext cx="285750" cy="2857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53884" y="1821497"/>
            <a:ext cx="3351287" cy="30714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4856136" y="1571574"/>
            <a:ext cx="1853564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>
                <a:solidFill>
                  <a:srgbClr val="006600"/>
                </a:solidFill>
                <a:latin typeface="Calibri"/>
                <a:cs typeface="Calibri"/>
              </a:rPr>
              <a:t>Giant</a:t>
            </a:r>
            <a:r>
              <a:rPr dirty="0" sz="2800" spc="-8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006600"/>
                </a:solidFill>
                <a:latin typeface="Calibri"/>
                <a:cs typeface="Calibri"/>
              </a:rPr>
              <a:t>cluster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051646" y="5166766"/>
            <a:ext cx="1701164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" b="1">
                <a:solidFill>
                  <a:srgbClr val="00AF50"/>
                </a:solidFill>
                <a:latin typeface="Calibri"/>
                <a:cs typeface="Calibri"/>
              </a:rPr>
              <a:t>Percolation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22177" y="4415675"/>
            <a:ext cx="4142740" cy="659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The number and </a:t>
            </a:r>
            <a:r>
              <a:rPr dirty="0" sz="2000" spc="-10">
                <a:latin typeface="Calibri"/>
                <a:cs typeface="Calibri"/>
              </a:rPr>
              <a:t>properties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clusters?</a:t>
            </a:r>
            <a:endParaRPr sz="2000">
              <a:latin typeface="Calibri"/>
              <a:cs typeface="Calibri"/>
            </a:endParaRPr>
          </a:p>
          <a:p>
            <a:pPr marL="226695">
              <a:lnSpc>
                <a:spcPct val="100000"/>
              </a:lnSpc>
              <a:spcBef>
                <a:spcPts val="185"/>
              </a:spcBef>
            </a:pPr>
            <a:r>
              <a:rPr dirty="0" sz="2000" spc="-5">
                <a:latin typeface="Calibri"/>
                <a:cs typeface="Calibri"/>
              </a:rPr>
              <a:t>- </a:t>
            </a:r>
            <a:r>
              <a:rPr dirty="0" sz="2000" spc="-20">
                <a:latin typeface="Calibri"/>
                <a:cs typeface="Calibri"/>
              </a:rPr>
              <a:t>First </a:t>
            </a:r>
            <a:r>
              <a:rPr dirty="0" sz="2000" spc="-5">
                <a:latin typeface="Calibri"/>
                <a:cs typeface="Calibri"/>
              </a:rPr>
              <a:t>discussed </a:t>
            </a:r>
            <a:r>
              <a:rPr dirty="0" sz="2000" spc="-10">
                <a:latin typeface="Calibri"/>
                <a:cs typeface="Calibri"/>
              </a:rPr>
              <a:t>by Hamersley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9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1957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7917815" cy="167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Tahoma"/>
                <a:cs typeface="Tahoma"/>
              </a:rPr>
              <a:t>probability </a:t>
            </a:r>
            <a:r>
              <a:rPr dirty="0" sz="2400" spc="-5">
                <a:latin typeface="Tahoma"/>
                <a:cs typeface="Tahoma"/>
              </a:rPr>
              <a:t>of bonds (or </a:t>
            </a:r>
            <a:r>
              <a:rPr dirty="0" sz="2400">
                <a:latin typeface="Tahoma"/>
                <a:cs typeface="Tahoma"/>
              </a:rPr>
              <a:t>sites) </a:t>
            </a:r>
            <a:r>
              <a:rPr dirty="0" sz="2400" spc="-5">
                <a:latin typeface="Tahoma"/>
                <a:cs typeface="Tahoma"/>
              </a:rPr>
              <a:t>needed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be made into 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0">
                <a:latin typeface="Tahoma"/>
                <a:cs typeface="Tahoma"/>
              </a:rPr>
              <a:t>random </a:t>
            </a:r>
            <a:r>
              <a:rPr dirty="0" sz="2400" spc="-5">
                <a:latin typeface="Tahoma"/>
                <a:cs typeface="Tahoma"/>
              </a:rPr>
              <a:t>network </a:t>
            </a:r>
            <a:r>
              <a:rPr dirty="0" sz="2400" spc="-10">
                <a:latin typeface="Tahoma"/>
                <a:cs typeface="Tahoma"/>
              </a:rPr>
              <a:t>before </a:t>
            </a:r>
            <a:r>
              <a:rPr dirty="0" sz="2400" spc="-5">
                <a:latin typeface="Tahoma"/>
                <a:cs typeface="Tahoma"/>
              </a:rPr>
              <a:t>the giant component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appears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Also, </a:t>
            </a:r>
            <a:r>
              <a:rPr dirty="0" sz="2400" spc="-5">
                <a:latin typeface="Tahoma"/>
                <a:cs typeface="Tahoma"/>
              </a:rPr>
              <a:t>called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critical threshold</a:t>
            </a:r>
            <a:r>
              <a:rPr dirty="0" sz="2400" spc="2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(</a:t>
            </a:r>
            <a:r>
              <a:rPr dirty="0" sz="2400" spc="-5" i="1">
                <a:latin typeface="Consolas"/>
                <a:cs typeface="Consolas"/>
              </a:rPr>
              <a:t>p</a:t>
            </a:r>
            <a:r>
              <a:rPr dirty="0" baseline="-20833" sz="2400" spc="-7" i="1">
                <a:latin typeface="Consolas"/>
                <a:cs typeface="Consolas"/>
              </a:rPr>
              <a:t>c</a:t>
            </a:r>
            <a:r>
              <a:rPr dirty="0" sz="2400" spc="-5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5635739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Percolation</a:t>
            </a:r>
            <a:r>
              <a:rPr dirty="0" spc="-55"/>
              <a:t> </a:t>
            </a:r>
            <a:r>
              <a:rPr dirty="0" spc="-5"/>
              <a:t>Threshold</a:t>
            </a:r>
          </a:p>
        </p:txBody>
      </p:sp>
      <p:sp>
        <p:nvSpPr>
          <p:cNvPr id="8" name="object 8"/>
          <p:cNvSpPr/>
          <p:nvPr/>
        </p:nvSpPr>
        <p:spPr>
          <a:xfrm>
            <a:off x="2096261" y="2953511"/>
            <a:ext cx="5145024" cy="2620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0749" y="3148012"/>
            <a:ext cx="4762500" cy="2238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7734934" cy="293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W</a:t>
            </a:r>
            <a:r>
              <a:rPr dirty="0" sz="2400" spc="-5">
                <a:latin typeface="Tahoma"/>
                <a:cs typeface="Tahoma"/>
              </a:rPr>
              <a:t>hat is the percolation threshold of 2D lattice </a:t>
            </a:r>
            <a:r>
              <a:rPr dirty="0" sz="2400" spc="-30">
                <a:latin typeface="Tahoma"/>
                <a:cs typeface="Tahoma"/>
              </a:rPr>
              <a:t>(i.e.,  </a:t>
            </a:r>
            <a:r>
              <a:rPr dirty="0" sz="2400" spc="-10">
                <a:latin typeface="Tahoma"/>
                <a:cs typeface="Tahoma"/>
              </a:rPr>
              <a:t>fraction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>
                <a:latin typeface="Tahoma"/>
                <a:cs typeface="Tahoma"/>
              </a:rPr>
              <a:t>sites </a:t>
            </a:r>
            <a:r>
              <a:rPr dirty="0" sz="2400" spc="-5">
                <a:latin typeface="Tahoma"/>
                <a:cs typeface="Tahoma"/>
              </a:rPr>
              <a:t>that need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be occupied in order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>
                <a:latin typeface="Tahoma"/>
                <a:cs typeface="Tahoma"/>
              </a:rPr>
              <a:t>a  </a:t>
            </a:r>
            <a:r>
              <a:rPr dirty="0" sz="2400" spc="-5">
                <a:latin typeface="Tahoma"/>
                <a:cs typeface="Tahoma"/>
              </a:rPr>
              <a:t>giant connected component </a:t>
            </a:r>
            <a:r>
              <a:rPr dirty="0" sz="2400">
                <a:latin typeface="Tahoma"/>
                <a:cs typeface="Tahoma"/>
              </a:rPr>
              <a:t>to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emerge)?</a:t>
            </a:r>
            <a:endParaRPr sz="24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926465" algn="l"/>
                <a:tab pos="927100" algn="l"/>
              </a:tabLst>
            </a:pPr>
            <a:r>
              <a:rPr dirty="0" sz="2000" spc="-5">
                <a:latin typeface="Tahoma"/>
                <a:cs typeface="Tahoma"/>
              </a:rPr>
              <a:t>0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  <a:tabLst>
                <a:tab pos="926465" algn="l"/>
              </a:tabLst>
            </a:pPr>
            <a:r>
              <a:rPr dirty="0" sz="2000" spc="-5">
                <a:latin typeface="Tahoma"/>
                <a:cs typeface="Tahoma"/>
              </a:rPr>
              <a:t>b)	~1/4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  <a:tabLst>
                <a:tab pos="926465" algn="l"/>
              </a:tabLst>
            </a:pPr>
            <a:r>
              <a:rPr dirty="0" sz="2000" spc="-5">
                <a:latin typeface="Tahoma"/>
                <a:cs typeface="Tahoma"/>
              </a:rPr>
              <a:t>c)	~1/3</a:t>
            </a: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  <a:tabLst>
                <a:tab pos="926465" algn="l"/>
              </a:tabLst>
            </a:pPr>
            <a:r>
              <a:rPr dirty="0" sz="2000" spc="-5">
                <a:latin typeface="Tahoma"/>
                <a:cs typeface="Tahoma"/>
              </a:rPr>
              <a:t>d)	~1/2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3178289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20161" y="253745"/>
            <a:ext cx="908303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Question</a:t>
            </a:r>
            <a:r>
              <a:rPr dirty="0" spc="-75"/>
              <a:t> </a:t>
            </a:r>
            <a:r>
              <a:rPr dirty="0" spc="-5"/>
              <a:t>#7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9079" y="253745"/>
            <a:ext cx="4472165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14038" y="253745"/>
            <a:ext cx="908303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05121" y="253745"/>
            <a:ext cx="2660904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Percolation on </a:t>
            </a:r>
            <a:r>
              <a:rPr dirty="0"/>
              <a:t>a 2D</a:t>
            </a:r>
            <a:r>
              <a:rPr dirty="0" spc="-80"/>
              <a:t> </a:t>
            </a:r>
            <a:r>
              <a:rPr dirty="0" spc="-5"/>
              <a:t>Lattice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79102" y="5455172"/>
            <a:ext cx="301371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5">
                <a:latin typeface="Calibri"/>
                <a:cs typeface="Calibri"/>
              </a:rPr>
              <a:t>LatticePercolation.nlogo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67789" y="1381505"/>
            <a:ext cx="6411468" cy="4116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62100" y="1576387"/>
            <a:ext cx="6029325" cy="37337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67500" y="5049011"/>
            <a:ext cx="2312670" cy="1095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92290" y="5148071"/>
            <a:ext cx="596518" cy="2617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12823" y="5856681"/>
            <a:ext cx="84061" cy="594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92290" y="5881395"/>
            <a:ext cx="144335" cy="34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13276" y="5075301"/>
            <a:ext cx="2217133" cy="10005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13270" y="5075301"/>
            <a:ext cx="2217420" cy="1000760"/>
          </a:xfrm>
          <a:custGeom>
            <a:avLst/>
            <a:gdLst/>
            <a:ahLst/>
            <a:cxnLst/>
            <a:rect l="l" t="t" r="r" b="b"/>
            <a:pathLst>
              <a:path w="2217420" h="1000760">
                <a:moveTo>
                  <a:pt x="201791" y="329449"/>
                </a:moveTo>
                <a:lnTo>
                  <a:pt x="198931" y="291092"/>
                </a:lnTo>
                <a:lnTo>
                  <a:pt x="225075" y="219129"/>
                </a:lnTo>
                <a:lnTo>
                  <a:pt x="252405" y="186876"/>
                </a:lnTo>
                <a:lnTo>
                  <a:pt x="288125" y="158010"/>
                </a:lnTo>
                <a:lnTo>
                  <a:pt x="331398" y="133209"/>
                </a:lnTo>
                <a:lnTo>
                  <a:pt x="381385" y="113148"/>
                </a:lnTo>
                <a:lnTo>
                  <a:pt x="437251" y="98504"/>
                </a:lnTo>
                <a:lnTo>
                  <a:pt x="498158" y="89953"/>
                </a:lnTo>
                <a:lnTo>
                  <a:pt x="555774" y="88119"/>
                </a:lnTo>
                <a:lnTo>
                  <a:pt x="612704" y="92143"/>
                </a:lnTo>
                <a:lnTo>
                  <a:pt x="667774" y="101883"/>
                </a:lnTo>
                <a:lnTo>
                  <a:pt x="719811" y="117194"/>
                </a:lnTo>
                <a:lnTo>
                  <a:pt x="750562" y="88864"/>
                </a:lnTo>
                <a:lnTo>
                  <a:pt x="788704" y="65571"/>
                </a:lnTo>
                <a:lnTo>
                  <a:pt x="832750" y="47609"/>
                </a:lnTo>
                <a:lnTo>
                  <a:pt x="881212" y="35257"/>
                </a:lnTo>
                <a:lnTo>
                  <a:pt x="932605" y="28795"/>
                </a:lnTo>
                <a:lnTo>
                  <a:pt x="985441" y="28503"/>
                </a:lnTo>
                <a:lnTo>
                  <a:pt x="1038233" y="34660"/>
                </a:lnTo>
                <a:lnTo>
                  <a:pt x="1089495" y="47547"/>
                </a:lnTo>
                <a:lnTo>
                  <a:pt x="1138444" y="68003"/>
                </a:lnTo>
                <a:lnTo>
                  <a:pt x="1153033" y="76224"/>
                </a:lnTo>
                <a:lnTo>
                  <a:pt x="1181226" y="49606"/>
                </a:lnTo>
                <a:lnTo>
                  <a:pt x="1217314" y="28305"/>
                </a:lnTo>
                <a:lnTo>
                  <a:pt x="1259497" y="12689"/>
                </a:lnTo>
                <a:lnTo>
                  <a:pt x="1305974" y="3131"/>
                </a:lnTo>
                <a:lnTo>
                  <a:pt x="1354942" y="0"/>
                </a:lnTo>
                <a:lnTo>
                  <a:pt x="1404600" y="3666"/>
                </a:lnTo>
                <a:lnTo>
                  <a:pt x="1453147" y="14502"/>
                </a:lnTo>
                <a:lnTo>
                  <a:pt x="1495875" y="31599"/>
                </a:lnTo>
                <a:lnTo>
                  <a:pt x="1531201" y="54202"/>
                </a:lnTo>
                <a:lnTo>
                  <a:pt x="1567505" y="32735"/>
                </a:lnTo>
                <a:lnTo>
                  <a:pt x="1608792" y="16624"/>
                </a:lnTo>
                <a:lnTo>
                  <a:pt x="1653650" y="5941"/>
                </a:lnTo>
                <a:lnTo>
                  <a:pt x="1700669" y="759"/>
                </a:lnTo>
                <a:lnTo>
                  <a:pt x="1748437" y="1148"/>
                </a:lnTo>
                <a:lnTo>
                  <a:pt x="1795543" y="7180"/>
                </a:lnTo>
                <a:lnTo>
                  <a:pt x="1840577" y="18927"/>
                </a:lnTo>
                <a:lnTo>
                  <a:pt x="1882128" y="36460"/>
                </a:lnTo>
                <a:lnTo>
                  <a:pt x="1936844" y="76672"/>
                </a:lnTo>
                <a:lnTo>
                  <a:pt x="1966176" y="125856"/>
                </a:lnTo>
                <a:lnTo>
                  <a:pt x="2024762" y="140291"/>
                </a:lnTo>
                <a:lnTo>
                  <a:pt x="2074880" y="161825"/>
                </a:lnTo>
                <a:lnTo>
                  <a:pt x="2115378" y="189218"/>
                </a:lnTo>
                <a:lnTo>
                  <a:pt x="2145106" y="221229"/>
                </a:lnTo>
                <a:lnTo>
                  <a:pt x="2162909" y="256617"/>
                </a:lnTo>
                <a:lnTo>
                  <a:pt x="2167637" y="294141"/>
                </a:lnTo>
                <a:lnTo>
                  <a:pt x="2158137" y="332561"/>
                </a:lnTo>
                <a:lnTo>
                  <a:pt x="2155475" y="338189"/>
                </a:lnTo>
                <a:lnTo>
                  <a:pt x="2152500" y="343754"/>
                </a:lnTo>
                <a:lnTo>
                  <a:pt x="2149213" y="349250"/>
                </a:lnTo>
                <a:lnTo>
                  <a:pt x="2145615" y="354671"/>
                </a:lnTo>
                <a:lnTo>
                  <a:pt x="2179205" y="387197"/>
                </a:lnTo>
                <a:lnTo>
                  <a:pt x="2202202" y="421878"/>
                </a:lnTo>
                <a:lnTo>
                  <a:pt x="2214786" y="457869"/>
                </a:lnTo>
                <a:lnTo>
                  <a:pt x="2217139" y="494325"/>
                </a:lnTo>
                <a:lnTo>
                  <a:pt x="2209440" y="530400"/>
                </a:lnTo>
                <a:lnTo>
                  <a:pt x="2191869" y="565249"/>
                </a:lnTo>
                <a:lnTo>
                  <a:pt x="2164608" y="598026"/>
                </a:lnTo>
                <a:lnTo>
                  <a:pt x="2127836" y="627887"/>
                </a:lnTo>
                <a:lnTo>
                  <a:pt x="2081734" y="653985"/>
                </a:lnTo>
                <a:lnTo>
                  <a:pt x="2044692" y="669249"/>
                </a:lnTo>
                <a:lnTo>
                  <a:pt x="2004942" y="681427"/>
                </a:lnTo>
                <a:lnTo>
                  <a:pt x="1962988" y="690390"/>
                </a:lnTo>
                <a:lnTo>
                  <a:pt x="1919339" y="696009"/>
                </a:lnTo>
                <a:lnTo>
                  <a:pt x="1912832" y="732684"/>
                </a:lnTo>
                <a:lnTo>
                  <a:pt x="1895105" y="766785"/>
                </a:lnTo>
                <a:lnTo>
                  <a:pt x="1867358" y="797587"/>
                </a:lnTo>
                <a:lnTo>
                  <a:pt x="1830794" y="824362"/>
                </a:lnTo>
                <a:lnTo>
                  <a:pt x="1786615" y="846384"/>
                </a:lnTo>
                <a:lnTo>
                  <a:pt x="1736023" y="862927"/>
                </a:lnTo>
                <a:lnTo>
                  <a:pt x="1680219" y="873263"/>
                </a:lnTo>
                <a:lnTo>
                  <a:pt x="1620406" y="876667"/>
                </a:lnTo>
                <a:lnTo>
                  <a:pt x="1579687" y="874740"/>
                </a:lnTo>
                <a:lnTo>
                  <a:pt x="1539966" y="869428"/>
                </a:lnTo>
                <a:lnTo>
                  <a:pt x="1501800" y="860829"/>
                </a:lnTo>
                <a:lnTo>
                  <a:pt x="1465746" y="849044"/>
                </a:lnTo>
                <a:lnTo>
                  <a:pt x="1445139" y="881354"/>
                </a:lnTo>
                <a:lnTo>
                  <a:pt x="1417152" y="910429"/>
                </a:lnTo>
                <a:lnTo>
                  <a:pt x="1382672" y="935976"/>
                </a:lnTo>
                <a:lnTo>
                  <a:pt x="1342588" y="957702"/>
                </a:lnTo>
                <a:lnTo>
                  <a:pt x="1297788" y="975314"/>
                </a:lnTo>
                <a:lnTo>
                  <a:pt x="1249162" y="988519"/>
                </a:lnTo>
                <a:lnTo>
                  <a:pt x="1197597" y="997023"/>
                </a:lnTo>
                <a:lnTo>
                  <a:pt x="1143983" y="1000533"/>
                </a:lnTo>
                <a:lnTo>
                  <a:pt x="1089208" y="998756"/>
                </a:lnTo>
                <a:lnTo>
                  <a:pt x="1034161" y="991399"/>
                </a:lnTo>
                <a:lnTo>
                  <a:pt x="978783" y="977756"/>
                </a:lnTo>
                <a:lnTo>
                  <a:pt x="928377" y="958617"/>
                </a:lnTo>
                <a:lnTo>
                  <a:pt x="884000" y="934463"/>
                </a:lnTo>
                <a:lnTo>
                  <a:pt x="846709" y="905775"/>
                </a:lnTo>
                <a:lnTo>
                  <a:pt x="798823" y="920930"/>
                </a:lnTo>
                <a:lnTo>
                  <a:pt x="749257" y="931734"/>
                </a:lnTo>
                <a:lnTo>
                  <a:pt x="698660" y="938286"/>
                </a:lnTo>
                <a:lnTo>
                  <a:pt x="647678" y="940686"/>
                </a:lnTo>
                <a:lnTo>
                  <a:pt x="596958" y="939033"/>
                </a:lnTo>
                <a:lnTo>
                  <a:pt x="547148" y="933426"/>
                </a:lnTo>
                <a:lnTo>
                  <a:pt x="498895" y="923966"/>
                </a:lnTo>
                <a:lnTo>
                  <a:pt x="452846" y="910751"/>
                </a:lnTo>
                <a:lnTo>
                  <a:pt x="409648" y="893881"/>
                </a:lnTo>
                <a:lnTo>
                  <a:pt x="369948" y="873456"/>
                </a:lnTo>
                <a:lnTo>
                  <a:pt x="334394" y="849574"/>
                </a:lnTo>
                <a:lnTo>
                  <a:pt x="303632" y="822336"/>
                </a:lnTo>
                <a:lnTo>
                  <a:pt x="299441" y="817942"/>
                </a:lnTo>
                <a:lnTo>
                  <a:pt x="239501" y="817324"/>
                </a:lnTo>
                <a:lnTo>
                  <a:pt x="183848" y="807420"/>
                </a:lnTo>
                <a:lnTo>
                  <a:pt x="134849" y="789375"/>
                </a:lnTo>
                <a:lnTo>
                  <a:pt x="94867" y="764333"/>
                </a:lnTo>
                <a:lnTo>
                  <a:pt x="66266" y="733439"/>
                </a:lnTo>
                <a:lnTo>
                  <a:pt x="51410" y="697838"/>
                </a:lnTo>
                <a:lnTo>
                  <a:pt x="51039" y="667956"/>
                </a:lnTo>
                <a:lnTo>
                  <a:pt x="61075" y="639061"/>
                </a:lnTo>
                <a:lnTo>
                  <a:pt x="80978" y="612154"/>
                </a:lnTo>
                <a:lnTo>
                  <a:pt x="110211" y="588237"/>
                </a:lnTo>
                <a:lnTo>
                  <a:pt x="63138" y="565508"/>
                </a:lnTo>
                <a:lnTo>
                  <a:pt x="28572" y="536923"/>
                </a:lnTo>
                <a:lnTo>
                  <a:pt x="7273" y="504276"/>
                </a:lnTo>
                <a:lnTo>
                  <a:pt x="0" y="469363"/>
                </a:lnTo>
                <a:lnTo>
                  <a:pt x="7512" y="433980"/>
                </a:lnTo>
                <a:lnTo>
                  <a:pt x="30569" y="399922"/>
                </a:lnTo>
                <a:lnTo>
                  <a:pt x="62233" y="374062"/>
                </a:lnTo>
                <a:lnTo>
                  <a:pt x="102221" y="353735"/>
                </a:lnTo>
                <a:lnTo>
                  <a:pt x="148722" y="339660"/>
                </a:lnTo>
                <a:lnTo>
                  <a:pt x="199924" y="332561"/>
                </a:lnTo>
                <a:lnTo>
                  <a:pt x="201791" y="329449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25856" y="5659649"/>
            <a:ext cx="130175" cy="19050"/>
          </a:xfrm>
          <a:custGeom>
            <a:avLst/>
            <a:gdLst/>
            <a:ahLst/>
            <a:cxnLst/>
            <a:rect l="l" t="t" r="r" b="b"/>
            <a:pathLst>
              <a:path w="130175" h="19050">
                <a:moveTo>
                  <a:pt x="129857" y="18453"/>
                </a:moveTo>
                <a:lnTo>
                  <a:pt x="95967" y="18488"/>
                </a:lnTo>
                <a:lnTo>
                  <a:pt x="62647" y="15370"/>
                </a:lnTo>
                <a:lnTo>
                  <a:pt x="30468" y="9180"/>
                </a:lnTo>
                <a:lnTo>
                  <a:pt x="0" y="0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13473" y="5880032"/>
            <a:ext cx="57150" cy="8890"/>
          </a:xfrm>
          <a:custGeom>
            <a:avLst/>
            <a:gdLst/>
            <a:ahLst/>
            <a:cxnLst/>
            <a:rect l="l" t="t" r="r" b="b"/>
            <a:pathLst>
              <a:path w="57150" h="8889">
                <a:moveTo>
                  <a:pt x="56819" y="0"/>
                </a:moveTo>
                <a:lnTo>
                  <a:pt x="42994" y="3063"/>
                </a:lnTo>
                <a:lnTo>
                  <a:pt x="28886" y="5561"/>
                </a:lnTo>
                <a:lnTo>
                  <a:pt x="14539" y="7484"/>
                </a:lnTo>
                <a:lnTo>
                  <a:pt x="0" y="8826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5625" y="5936776"/>
            <a:ext cx="34290" cy="40640"/>
          </a:xfrm>
          <a:custGeom>
            <a:avLst/>
            <a:gdLst/>
            <a:ahLst/>
            <a:cxnLst/>
            <a:rect l="l" t="t" r="r" b="b"/>
            <a:pathLst>
              <a:path w="34290" h="40639">
                <a:moveTo>
                  <a:pt x="34226" y="40271"/>
                </a:moveTo>
                <a:lnTo>
                  <a:pt x="24369" y="30635"/>
                </a:lnTo>
                <a:lnTo>
                  <a:pt x="15365" y="20697"/>
                </a:lnTo>
                <a:lnTo>
                  <a:pt x="7235" y="10478"/>
                </a:lnTo>
                <a:lnTo>
                  <a:pt x="0" y="0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79231" y="5876603"/>
            <a:ext cx="13970" cy="44450"/>
          </a:xfrm>
          <a:custGeom>
            <a:avLst/>
            <a:gdLst/>
            <a:ahLst/>
            <a:cxnLst/>
            <a:rect l="l" t="t" r="r" b="b"/>
            <a:pathLst>
              <a:path w="13970" h="44450">
                <a:moveTo>
                  <a:pt x="13677" y="0"/>
                </a:moveTo>
                <a:lnTo>
                  <a:pt x="11683" y="11204"/>
                </a:lnTo>
                <a:lnTo>
                  <a:pt x="8734" y="22321"/>
                </a:lnTo>
                <a:lnTo>
                  <a:pt x="4837" y="33327"/>
                </a:lnTo>
                <a:lnTo>
                  <a:pt x="0" y="44196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464702" y="5603490"/>
            <a:ext cx="167005" cy="165735"/>
          </a:xfrm>
          <a:custGeom>
            <a:avLst/>
            <a:gdLst/>
            <a:ahLst/>
            <a:cxnLst/>
            <a:rect l="l" t="t" r="r" b="b"/>
            <a:pathLst>
              <a:path w="167004" h="165735">
                <a:moveTo>
                  <a:pt x="0" y="0"/>
                </a:moveTo>
                <a:lnTo>
                  <a:pt x="56881" y="22244"/>
                </a:lnTo>
                <a:lnTo>
                  <a:pt x="103326" y="51211"/>
                </a:lnTo>
                <a:lnTo>
                  <a:pt x="137999" y="85575"/>
                </a:lnTo>
                <a:lnTo>
                  <a:pt x="159561" y="124010"/>
                </a:lnTo>
                <a:lnTo>
                  <a:pt x="166674" y="165188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783625" y="5427531"/>
            <a:ext cx="74295" cy="62230"/>
          </a:xfrm>
          <a:custGeom>
            <a:avLst/>
            <a:gdLst/>
            <a:ahLst/>
            <a:cxnLst/>
            <a:rect l="l" t="t" r="r" b="b"/>
            <a:pathLst>
              <a:path w="74295" h="62229">
                <a:moveTo>
                  <a:pt x="74218" y="0"/>
                </a:moveTo>
                <a:lnTo>
                  <a:pt x="60127" y="17395"/>
                </a:lnTo>
                <a:lnTo>
                  <a:pt x="42933" y="33623"/>
                </a:lnTo>
                <a:lnTo>
                  <a:pt x="22828" y="48527"/>
                </a:lnTo>
                <a:lnTo>
                  <a:pt x="0" y="61950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679751" y="5197687"/>
            <a:ext cx="4445" cy="29845"/>
          </a:xfrm>
          <a:custGeom>
            <a:avLst/>
            <a:gdLst/>
            <a:ahLst/>
            <a:cxnLst/>
            <a:rect l="l" t="t" r="r" b="b"/>
            <a:pathLst>
              <a:path w="4445" h="29845">
                <a:moveTo>
                  <a:pt x="0" y="0"/>
                </a:moveTo>
                <a:lnTo>
                  <a:pt x="1840" y="7265"/>
                </a:lnTo>
                <a:lnTo>
                  <a:pt x="3109" y="14573"/>
                </a:lnTo>
                <a:lnTo>
                  <a:pt x="3805" y="21909"/>
                </a:lnTo>
                <a:lnTo>
                  <a:pt x="3924" y="29260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05775" y="5126262"/>
            <a:ext cx="38100" cy="37465"/>
          </a:xfrm>
          <a:custGeom>
            <a:avLst/>
            <a:gdLst/>
            <a:ahLst/>
            <a:cxnLst/>
            <a:rect l="l" t="t" r="r" b="b"/>
            <a:pathLst>
              <a:path w="38100" h="37464">
                <a:moveTo>
                  <a:pt x="0" y="37299"/>
                </a:moveTo>
                <a:lnTo>
                  <a:pt x="7832" y="27362"/>
                </a:lnTo>
                <a:lnTo>
                  <a:pt x="16805" y="17806"/>
                </a:lnTo>
                <a:lnTo>
                  <a:pt x="26878" y="8673"/>
                </a:lnTo>
                <a:lnTo>
                  <a:pt x="38011" y="0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850161" y="5149172"/>
            <a:ext cx="18415" cy="32384"/>
          </a:xfrm>
          <a:custGeom>
            <a:avLst/>
            <a:gdLst/>
            <a:ahLst/>
            <a:cxnLst/>
            <a:rect l="l" t="t" r="r" b="b"/>
            <a:pathLst>
              <a:path w="18415" h="32385">
                <a:moveTo>
                  <a:pt x="0" y="32169"/>
                </a:moveTo>
                <a:lnTo>
                  <a:pt x="3372" y="23874"/>
                </a:lnTo>
                <a:lnTo>
                  <a:pt x="7573" y="15732"/>
                </a:lnTo>
                <a:lnTo>
                  <a:pt x="12592" y="7766"/>
                </a:lnTo>
                <a:lnTo>
                  <a:pt x="18415" y="0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32827" y="5192276"/>
            <a:ext cx="66675" cy="31750"/>
          </a:xfrm>
          <a:custGeom>
            <a:avLst/>
            <a:gdLst/>
            <a:ahLst/>
            <a:cxnLst/>
            <a:rect l="l" t="t" r="r" b="b"/>
            <a:pathLst>
              <a:path w="66675" h="31750">
                <a:moveTo>
                  <a:pt x="0" y="0"/>
                </a:moveTo>
                <a:lnTo>
                  <a:pt x="17789" y="6861"/>
                </a:lnTo>
                <a:lnTo>
                  <a:pt x="34856" y="14365"/>
                </a:lnTo>
                <a:lnTo>
                  <a:pt x="51154" y="22490"/>
                </a:lnTo>
                <a:lnTo>
                  <a:pt x="66636" y="31216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15074" y="5404760"/>
            <a:ext cx="12065" cy="33020"/>
          </a:xfrm>
          <a:custGeom>
            <a:avLst/>
            <a:gdLst/>
            <a:ahLst/>
            <a:cxnLst/>
            <a:rect l="l" t="t" r="r" b="b"/>
            <a:pathLst>
              <a:path w="12065" h="33020">
                <a:moveTo>
                  <a:pt x="11620" y="32842"/>
                </a:moveTo>
                <a:lnTo>
                  <a:pt x="7925" y="24747"/>
                </a:lnTo>
                <a:lnTo>
                  <a:pt x="4752" y="16568"/>
                </a:lnTo>
                <a:lnTo>
                  <a:pt x="2108" y="8315"/>
                </a:lnTo>
                <a:lnTo>
                  <a:pt x="0" y="0"/>
                </a:lnTo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071728" y="5227904"/>
            <a:ext cx="1341755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site </a:t>
            </a:r>
            <a:r>
              <a:rPr dirty="0" sz="2000" spc="-5">
                <a:latin typeface="Calibri"/>
                <a:cs typeface="Calibri"/>
              </a:rPr>
              <a:t>=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0.5927</a:t>
            </a:r>
            <a:endParaRPr sz="20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bond =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0.5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726940" y="1115745"/>
            <a:ext cx="3778250" cy="134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6FC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dirty="0" sz="2400" spc="-10">
                <a:solidFill>
                  <a:srgbClr val="006FC0"/>
                </a:solidFill>
                <a:latin typeface="Tahoma"/>
                <a:cs typeface="Tahoma"/>
              </a:rPr>
              <a:t>ercolation</a:t>
            </a:r>
            <a:r>
              <a:rPr dirty="0" sz="2400" spc="-8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Tahoma"/>
                <a:cs typeface="Tahoma"/>
              </a:rPr>
              <a:t>threshold:</a:t>
            </a:r>
            <a:endParaRPr sz="2400">
              <a:latin typeface="Tahoma"/>
              <a:cs typeface="Tahoma"/>
            </a:endParaRPr>
          </a:p>
          <a:p>
            <a:pPr marL="755650" marR="5080" indent="-28575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A </a:t>
            </a:r>
            <a:r>
              <a:rPr dirty="0" sz="2000" spc="-10">
                <a:latin typeface="Tahoma"/>
                <a:cs typeface="Tahoma"/>
              </a:rPr>
              <a:t>fraction </a:t>
            </a:r>
            <a:r>
              <a:rPr dirty="0" sz="2000" spc="-5">
                <a:latin typeface="Tahoma"/>
                <a:cs typeface="Tahoma"/>
              </a:rPr>
              <a:t>of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edges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needed </a:t>
            </a:r>
            <a:r>
              <a:rPr dirty="0" sz="2000" spc="-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to be added </a:t>
            </a:r>
            <a:r>
              <a:rPr dirty="0" sz="2000" spc="-10">
                <a:latin typeface="Tahoma"/>
                <a:cs typeface="Tahoma"/>
              </a:rPr>
              <a:t>before </a:t>
            </a:r>
            <a:r>
              <a:rPr dirty="0" sz="2000" spc="-5">
                <a:latin typeface="Tahoma"/>
                <a:cs typeface="Tahoma"/>
              </a:rPr>
              <a:t>the  giant component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appears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6940" y="3627297"/>
            <a:ext cx="3761104" cy="1832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Tahoma"/>
                <a:cs typeface="Tahoma"/>
              </a:rPr>
              <a:t>For </a:t>
            </a:r>
            <a:r>
              <a:rPr dirty="0" sz="2400" spc="-10">
                <a:latin typeface="Tahoma"/>
                <a:cs typeface="Tahoma"/>
              </a:rPr>
              <a:t>Erdös-Rényi </a:t>
            </a:r>
            <a:r>
              <a:rPr dirty="0" sz="2400" spc="-5">
                <a:latin typeface="Tahoma"/>
                <a:cs typeface="Tahoma"/>
              </a:rPr>
              <a:t>network,  </a:t>
            </a:r>
            <a:r>
              <a:rPr dirty="0" sz="2400">
                <a:latin typeface="Tahoma"/>
                <a:cs typeface="Tahoma"/>
              </a:rPr>
              <a:t>as </a:t>
            </a: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spc="-15">
                <a:latin typeface="Tahoma"/>
                <a:cs typeface="Tahoma"/>
              </a:rPr>
              <a:t>average </a:t>
            </a:r>
            <a:r>
              <a:rPr dirty="0" sz="2400" spc="-5">
                <a:latin typeface="Tahoma"/>
                <a:cs typeface="Tahoma"/>
              </a:rPr>
              <a:t>degree  increases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>
                <a:solidFill>
                  <a:srgbClr val="C00000"/>
                </a:solidFill>
                <a:latin typeface="Symbol"/>
                <a:cs typeface="Symbol"/>
              </a:rPr>
              <a:t></a:t>
            </a:r>
            <a:r>
              <a:rPr dirty="0" sz="2400" i="1">
                <a:solidFill>
                  <a:srgbClr val="C00000"/>
                </a:solidFill>
                <a:latin typeface="Consolas"/>
                <a:cs typeface="Consolas"/>
              </a:rPr>
              <a:t>k</a:t>
            </a:r>
            <a:r>
              <a:rPr dirty="0" sz="2400">
                <a:solidFill>
                  <a:srgbClr val="C00000"/>
                </a:solidFill>
                <a:latin typeface="Symbol"/>
                <a:cs typeface="Symbol"/>
              </a:rPr>
              <a:t></a:t>
            </a:r>
            <a:r>
              <a:rPr dirty="0" sz="2400">
                <a:solidFill>
                  <a:srgbClr val="C00000"/>
                </a:solidFill>
                <a:latin typeface="Consolas"/>
                <a:cs typeface="Consolas"/>
              </a:rPr>
              <a:t>=1</a:t>
            </a:r>
            <a:r>
              <a:rPr dirty="0" sz="2400">
                <a:latin typeface="Tahoma"/>
                <a:cs typeface="Tahoma"/>
              </a:rPr>
              <a:t>, a  </a:t>
            </a:r>
            <a:r>
              <a:rPr dirty="0" sz="2400" spc="-5">
                <a:latin typeface="Tahoma"/>
                <a:cs typeface="Tahoma"/>
              </a:rPr>
              <a:t>giant component  suddenly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appears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79" y="253745"/>
            <a:ext cx="790194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Percolation on </a:t>
            </a:r>
            <a:r>
              <a:rPr dirty="0"/>
              <a:t>a </a:t>
            </a:r>
            <a:r>
              <a:rPr dirty="0" spc="-5"/>
              <a:t>Random</a:t>
            </a:r>
            <a:r>
              <a:rPr dirty="0" spc="-75"/>
              <a:t> </a:t>
            </a:r>
            <a:r>
              <a:rPr dirty="0" spc="-5"/>
              <a:t>Graph</a:t>
            </a:r>
          </a:p>
        </p:txBody>
      </p:sp>
      <p:sp>
        <p:nvSpPr>
          <p:cNvPr id="9" name="object 9"/>
          <p:cNvSpPr/>
          <p:nvPr/>
        </p:nvSpPr>
        <p:spPr>
          <a:xfrm>
            <a:off x="666750" y="3515104"/>
            <a:ext cx="3526536" cy="2811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6452" y="3705136"/>
            <a:ext cx="3147171" cy="24330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9244" y="953261"/>
            <a:ext cx="3266694" cy="28018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99337" y="1142987"/>
            <a:ext cx="2891336" cy="24213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4538" y="2878150"/>
            <a:ext cx="7153275" cy="6623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 b="0">
                <a:solidFill>
                  <a:srgbClr val="C00000"/>
                </a:solidFill>
                <a:latin typeface="Calibri"/>
                <a:cs typeface="Calibri"/>
              </a:rPr>
              <a:t>What </a:t>
            </a:r>
            <a:r>
              <a:rPr dirty="0" spc="-5" b="0">
                <a:solidFill>
                  <a:srgbClr val="C00000"/>
                </a:solidFill>
                <a:latin typeface="Calibri"/>
                <a:cs typeface="Calibri"/>
              </a:rPr>
              <a:t>happens </a:t>
            </a:r>
            <a:r>
              <a:rPr dirty="0" spc="-20" b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dirty="0" b="0" i="1">
                <a:solidFill>
                  <a:srgbClr val="C00000"/>
                </a:solidFill>
                <a:latin typeface="Consolas"/>
                <a:cs typeface="Consolas"/>
              </a:rPr>
              <a:t>G</a:t>
            </a:r>
            <a:r>
              <a:rPr dirty="0" baseline="-20833" sz="3600" b="0" i="1">
                <a:solidFill>
                  <a:srgbClr val="C00000"/>
                </a:solidFill>
                <a:latin typeface="Consolas"/>
                <a:cs typeface="Consolas"/>
              </a:rPr>
              <a:t>np</a:t>
            </a:r>
            <a:r>
              <a:rPr dirty="0" baseline="-20833" sz="3600" spc="-1252" b="0" i="1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3600" b="0">
                <a:solidFill>
                  <a:srgbClr val="C00000"/>
                </a:solidFill>
                <a:latin typeface="Calibri"/>
                <a:cs typeface="Calibri"/>
              </a:rPr>
              <a:t>when </a:t>
            </a:r>
            <a:r>
              <a:rPr dirty="0" sz="3600" spc="-15" b="0">
                <a:solidFill>
                  <a:srgbClr val="C00000"/>
                </a:solidFill>
                <a:latin typeface="Calibri"/>
                <a:cs typeface="Calibri"/>
              </a:rPr>
              <a:t>we vary </a:t>
            </a:r>
            <a:r>
              <a:rPr dirty="0" sz="3600" b="0" i="1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3600" b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5023485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5">
                <a:latin typeface="Tahoma"/>
                <a:cs typeface="Tahoma"/>
              </a:rPr>
              <a:t>R</a:t>
            </a:r>
            <a:r>
              <a:rPr dirty="0" sz="2400" spc="-45">
                <a:latin typeface="Tahoma"/>
                <a:cs typeface="Tahoma"/>
              </a:rPr>
              <a:t>emember, </a:t>
            </a:r>
            <a:r>
              <a:rPr dirty="0" sz="2400" spc="-5">
                <a:latin typeface="Tahoma"/>
                <a:cs typeface="Tahoma"/>
              </a:rPr>
              <a:t>the expected degree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is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858439"/>
            <a:ext cx="626999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Tahoma"/>
                <a:cs typeface="Tahoma"/>
              </a:rPr>
              <a:t>So, </a:t>
            </a:r>
            <a:r>
              <a:rPr dirty="0" sz="2400">
                <a:latin typeface="Tahoma"/>
                <a:cs typeface="Tahoma"/>
              </a:rPr>
              <a:t>if </a:t>
            </a:r>
            <a:r>
              <a:rPr dirty="0" sz="2400" spc="-5">
                <a:latin typeface="Tahoma"/>
                <a:cs typeface="Tahoma"/>
              </a:rPr>
              <a:t>we </a:t>
            </a:r>
            <a:r>
              <a:rPr dirty="0" sz="2400" spc="-10">
                <a:latin typeface="Tahoma"/>
                <a:cs typeface="Tahoma"/>
              </a:rPr>
              <a:t>want </a:t>
            </a:r>
            <a:r>
              <a:rPr dirty="0" sz="2400">
                <a:latin typeface="Consolas"/>
                <a:cs typeface="Consolas"/>
              </a:rPr>
              <a:t>E[</a:t>
            </a:r>
            <a:r>
              <a:rPr dirty="0" sz="2400" i="1">
                <a:latin typeface="Consolas"/>
                <a:cs typeface="Consolas"/>
              </a:rPr>
              <a:t>K</a:t>
            </a:r>
            <a:r>
              <a:rPr dirty="0" sz="2400">
                <a:latin typeface="Consolas"/>
                <a:cs typeface="Consolas"/>
              </a:rPr>
              <a:t>]</a:t>
            </a:r>
            <a:r>
              <a:rPr dirty="0" sz="2400" spc="-555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being independent of </a:t>
            </a:r>
            <a:r>
              <a:rPr dirty="0" sz="2400" i="1">
                <a:latin typeface="Consolas"/>
                <a:cs typeface="Consolas"/>
              </a:rPr>
              <a:t>n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139" y="3664381"/>
            <a:ext cx="655320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z="2000" spc="-5">
                <a:latin typeface="Arial"/>
                <a:cs typeface="Arial"/>
              </a:rPr>
              <a:t>–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>
                <a:latin typeface="Tahoma"/>
                <a:cs typeface="Tahoma"/>
              </a:rPr>
              <a:t>L</a:t>
            </a:r>
            <a:r>
              <a:rPr dirty="0" sz="2000" spc="-10">
                <a:latin typeface="Tahoma"/>
                <a:cs typeface="Tahoma"/>
              </a:rPr>
              <a:t>et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79" y="234695"/>
            <a:ext cx="6393180" cy="773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35040" y="259079"/>
            <a:ext cx="868680" cy="749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77940" y="561594"/>
            <a:ext cx="769619" cy="4465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ct val="100000"/>
              </a:lnSpc>
            </a:pPr>
            <a:r>
              <a:rPr dirty="0" spc="-5"/>
              <a:t>Back to Node Degrees of</a:t>
            </a:r>
            <a:r>
              <a:rPr dirty="0" spc="-60"/>
              <a:t> </a:t>
            </a:r>
            <a:r>
              <a:rPr dirty="0" i="1">
                <a:latin typeface="Consolas"/>
                <a:cs typeface="Consolas"/>
              </a:rPr>
              <a:t>G</a:t>
            </a:r>
            <a:r>
              <a:rPr dirty="0" baseline="-20833" sz="3600" i="1">
                <a:latin typeface="Consolas"/>
                <a:cs typeface="Consolas"/>
              </a:rPr>
              <a:t>np</a:t>
            </a:r>
            <a:endParaRPr baseline="-20833" sz="36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05530" y="1643049"/>
            <a:ext cx="2138045" cy="794385"/>
          </a:xfrm>
          <a:custGeom>
            <a:avLst/>
            <a:gdLst/>
            <a:ahLst/>
            <a:cxnLst/>
            <a:rect l="l" t="t" r="r" b="b"/>
            <a:pathLst>
              <a:path w="2138045" h="794385">
                <a:moveTo>
                  <a:pt x="0" y="0"/>
                </a:moveTo>
                <a:lnTo>
                  <a:pt x="2138044" y="0"/>
                </a:lnTo>
                <a:lnTo>
                  <a:pt x="2138044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05530" y="1643049"/>
            <a:ext cx="2138045" cy="794385"/>
          </a:xfrm>
          <a:prstGeom prst="rect">
            <a:avLst/>
          </a:prstGeom>
          <a:solidFill>
            <a:srgbClr val="FFFFFF"/>
          </a:solidFill>
          <a:ln w="25399">
            <a:solidFill>
              <a:srgbClr val="9BBA58"/>
            </a:solidFill>
          </a:ln>
        </p:spPr>
        <p:txBody>
          <a:bodyPr wrap="square" lIns="0" tIns="150495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1185"/>
              </a:spcBef>
            </a:pPr>
            <a:r>
              <a:rPr dirty="0" sz="2800">
                <a:latin typeface="Consolas"/>
                <a:cs typeface="Consolas"/>
              </a:rPr>
              <a:t>E[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Consolas"/>
                <a:cs typeface="Consolas"/>
              </a:rPr>
              <a:t>] =</a:t>
            </a:r>
            <a:r>
              <a:rPr dirty="0" sz="2800" spc="-130">
                <a:latin typeface="Consolas"/>
                <a:cs typeface="Consolas"/>
              </a:rPr>
              <a:t> </a:t>
            </a:r>
            <a:r>
              <a:rPr dirty="0" sz="2800" i="1">
                <a:latin typeface="Consolas"/>
                <a:cs typeface="Consolas"/>
              </a:rPr>
              <a:t>np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14750" y="3429000"/>
            <a:ext cx="1743710" cy="794385"/>
          </a:xfrm>
          <a:custGeom>
            <a:avLst/>
            <a:gdLst/>
            <a:ahLst/>
            <a:cxnLst/>
            <a:rect l="l" t="t" r="r" b="b"/>
            <a:pathLst>
              <a:path w="1743710" h="794385">
                <a:moveTo>
                  <a:pt x="0" y="0"/>
                </a:moveTo>
                <a:lnTo>
                  <a:pt x="1743697" y="0"/>
                </a:lnTo>
                <a:lnTo>
                  <a:pt x="1743697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14750" y="3429000"/>
            <a:ext cx="1743710" cy="794385"/>
          </a:xfrm>
          <a:prstGeom prst="rect">
            <a:avLst/>
          </a:prstGeom>
          <a:solidFill>
            <a:srgbClr val="FFFFFF"/>
          </a:solidFill>
          <a:ln w="25400">
            <a:solidFill>
              <a:srgbClr val="9BBA58"/>
            </a:solidFill>
          </a:ln>
        </p:spPr>
        <p:txBody>
          <a:bodyPr wrap="square" lIns="0" tIns="150495" rIns="0" bIns="0" rtlCol="0" vert="horz">
            <a:spAutoFit/>
          </a:bodyPr>
          <a:lstStyle/>
          <a:p>
            <a:pPr marL="175260">
              <a:lnSpc>
                <a:spcPct val="100000"/>
              </a:lnSpc>
              <a:spcBef>
                <a:spcPts val="1185"/>
              </a:spcBef>
            </a:pPr>
            <a:r>
              <a:rPr dirty="0" sz="2800" i="1">
                <a:latin typeface="Consolas"/>
                <a:cs typeface="Consolas"/>
              </a:rPr>
              <a:t>p </a:t>
            </a: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spc="-114">
                <a:latin typeface="Consolas"/>
                <a:cs typeface="Consolas"/>
              </a:rPr>
              <a:t> </a:t>
            </a:r>
            <a:r>
              <a:rPr dirty="0" sz="2800" i="1">
                <a:latin typeface="Consolas"/>
                <a:cs typeface="Consolas"/>
              </a:rPr>
              <a:t>c</a:t>
            </a:r>
            <a:r>
              <a:rPr dirty="0" sz="2800">
                <a:latin typeface="Consolas"/>
                <a:cs typeface="Consolas"/>
              </a:rPr>
              <a:t>/</a:t>
            </a:r>
            <a:r>
              <a:rPr dirty="0" sz="2800" i="1">
                <a:latin typeface="Consolas"/>
                <a:cs typeface="Consolas"/>
              </a:rPr>
              <a:t>n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1084" y="330708"/>
            <a:ext cx="792022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0517" rIns="0" bIns="0" rtlCol="0" vert="horz">
            <a:spAutoFit/>
          </a:bodyPr>
          <a:lstStyle/>
          <a:p>
            <a:pPr marL="93980">
              <a:lnSpc>
                <a:spcPct val="100000"/>
              </a:lnSpc>
            </a:pPr>
            <a:r>
              <a:rPr dirty="0" sz="3200" spc="-5"/>
              <a:t>Probability of a Node Being</a:t>
            </a:r>
            <a:r>
              <a:rPr dirty="0" sz="3200" spc="-60"/>
              <a:t> </a:t>
            </a:r>
            <a:r>
              <a:rPr dirty="0" sz="3200" spc="-5"/>
              <a:t>Isolated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pc="-5" b="1">
                <a:solidFill>
                  <a:srgbClr val="00AF50"/>
                </a:solidFill>
                <a:latin typeface="Tahoma"/>
                <a:cs typeface="Tahoma"/>
              </a:rPr>
              <a:t>Observation: </a:t>
            </a:r>
            <a:r>
              <a:rPr dirty="0" spc="-5"/>
              <a:t>If we build </a:t>
            </a:r>
            <a:r>
              <a:rPr dirty="0"/>
              <a:t>a </a:t>
            </a:r>
            <a:r>
              <a:rPr dirty="0" spc="-10"/>
              <a:t>random </a:t>
            </a:r>
            <a:r>
              <a:rPr dirty="0" spc="-15"/>
              <a:t>graph </a:t>
            </a:r>
            <a:r>
              <a:rPr dirty="0" i="1">
                <a:latin typeface="Consolas"/>
                <a:cs typeface="Consolas"/>
              </a:rPr>
              <a:t>G</a:t>
            </a:r>
            <a:r>
              <a:rPr dirty="0" baseline="-20833" sz="2400" i="1">
                <a:latin typeface="Consolas"/>
                <a:cs typeface="Consolas"/>
              </a:rPr>
              <a:t>np</a:t>
            </a:r>
            <a:r>
              <a:rPr dirty="0" baseline="-20833" sz="2400" spc="-419" i="1">
                <a:latin typeface="Consolas"/>
                <a:cs typeface="Consolas"/>
              </a:rPr>
              <a:t> </a:t>
            </a:r>
            <a:r>
              <a:rPr dirty="0" sz="2400" spc="-5"/>
              <a:t>with</a:t>
            </a:r>
            <a:endParaRPr sz="24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dirty="0" i="1">
                <a:latin typeface="Consolas"/>
                <a:cs typeface="Consolas"/>
              </a:rPr>
              <a:t>p</a:t>
            </a:r>
            <a:r>
              <a:rPr dirty="0">
                <a:latin typeface="Consolas"/>
                <a:cs typeface="Consolas"/>
              </a:rPr>
              <a:t>=</a:t>
            </a:r>
            <a:r>
              <a:rPr dirty="0" i="1">
                <a:latin typeface="Consolas"/>
                <a:cs typeface="Consolas"/>
              </a:rPr>
              <a:t>c</a:t>
            </a:r>
            <a:r>
              <a:rPr dirty="0">
                <a:latin typeface="Consolas"/>
                <a:cs typeface="Consolas"/>
              </a:rPr>
              <a:t>/</a:t>
            </a:r>
            <a:r>
              <a:rPr dirty="0" i="1">
                <a:latin typeface="Consolas"/>
                <a:cs typeface="Consolas"/>
              </a:rPr>
              <a:t>n</a:t>
            </a:r>
            <a:r>
              <a:rPr dirty="0"/>
              <a:t>, </a:t>
            </a:r>
            <a:r>
              <a:rPr dirty="0" spc="-5"/>
              <a:t>we will </a:t>
            </a:r>
            <a:r>
              <a:rPr dirty="0" spc="-15"/>
              <a:t>have </a:t>
            </a:r>
            <a:r>
              <a:rPr dirty="0" spc="-10"/>
              <a:t>many </a:t>
            </a:r>
            <a:r>
              <a:rPr dirty="0" spc="-5"/>
              <a:t>isolated</a:t>
            </a:r>
            <a:r>
              <a:rPr dirty="0" spc="40"/>
              <a:t> </a:t>
            </a:r>
            <a:r>
              <a:rPr dirty="0" spc="-5"/>
              <a:t>nodes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pc="-5" b="1">
                <a:solidFill>
                  <a:srgbClr val="00AF50"/>
                </a:solidFill>
                <a:latin typeface="Tahoma"/>
                <a:cs typeface="Tahoma"/>
              </a:rPr>
              <a:t>Why?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</a:p>
          <a:p>
            <a:pPr marL="238125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Pr[</a:t>
            </a:r>
            <a:r>
              <a:rPr dirty="0" sz="2800" i="1">
                <a:latin typeface="Consolas"/>
                <a:cs typeface="Consolas"/>
              </a:rPr>
              <a:t>v </a:t>
            </a:r>
            <a:r>
              <a:rPr dirty="0" sz="2800">
                <a:latin typeface="Consolas"/>
                <a:cs typeface="Consolas"/>
              </a:rPr>
              <a:t>has degree 0] = </a:t>
            </a:r>
            <a:r>
              <a:rPr dirty="0" sz="2800" spc="5">
                <a:latin typeface="Consolas"/>
                <a:cs typeface="Consolas"/>
              </a:rPr>
              <a:t>(1–</a:t>
            </a:r>
            <a:r>
              <a:rPr dirty="0" sz="2800" spc="5" i="1">
                <a:latin typeface="Consolas"/>
                <a:cs typeface="Consolas"/>
              </a:rPr>
              <a:t>p</a:t>
            </a:r>
            <a:r>
              <a:rPr dirty="0" sz="2800" spc="5">
                <a:latin typeface="Consolas"/>
                <a:cs typeface="Consolas"/>
              </a:rPr>
              <a:t>)</a:t>
            </a:r>
            <a:r>
              <a:rPr dirty="0" baseline="25525" sz="2775" spc="7" i="1">
                <a:latin typeface="Consolas"/>
                <a:cs typeface="Consolas"/>
              </a:rPr>
              <a:t>n</a:t>
            </a:r>
            <a:r>
              <a:rPr dirty="0" baseline="25525" sz="2775" spc="7">
                <a:latin typeface="Consolas"/>
                <a:cs typeface="Consolas"/>
              </a:rPr>
              <a:t>–1 </a:t>
            </a: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spc="-170">
                <a:latin typeface="Consolas"/>
                <a:cs typeface="Consolas"/>
              </a:rPr>
              <a:t> </a:t>
            </a:r>
            <a:r>
              <a:rPr dirty="0" sz="2800" spc="-70">
                <a:latin typeface="Consolas"/>
                <a:cs typeface="Consolas"/>
              </a:rPr>
              <a:t>(1–</a:t>
            </a:r>
            <a:r>
              <a:rPr dirty="0" baseline="25462" sz="3600" spc="-104" i="1">
                <a:latin typeface="Consolas"/>
                <a:cs typeface="Consolas"/>
              </a:rPr>
              <a:t>c</a:t>
            </a:r>
            <a:r>
              <a:rPr dirty="0" sz="2800" spc="-70" i="1">
                <a:latin typeface="Consolas"/>
                <a:cs typeface="Consolas"/>
              </a:rPr>
              <a:t>/</a:t>
            </a:r>
            <a:r>
              <a:rPr dirty="0" baseline="-20833" sz="3600" spc="-104" i="1">
                <a:latin typeface="Consolas"/>
                <a:cs typeface="Consolas"/>
              </a:rPr>
              <a:t>n–</a:t>
            </a:r>
            <a:r>
              <a:rPr dirty="0" baseline="-20833" sz="3600" spc="-104">
                <a:latin typeface="Consolas"/>
                <a:cs typeface="Consolas"/>
              </a:rPr>
              <a:t>1</a:t>
            </a:r>
            <a:r>
              <a:rPr dirty="0" sz="2800" spc="-70">
                <a:latin typeface="Consolas"/>
                <a:cs typeface="Consolas"/>
              </a:rPr>
              <a:t>)</a:t>
            </a:r>
            <a:r>
              <a:rPr dirty="0" baseline="25525" sz="2775" spc="-104" i="1">
                <a:latin typeface="Consolas"/>
                <a:cs typeface="Consolas"/>
              </a:rPr>
              <a:t>n</a:t>
            </a:r>
            <a:r>
              <a:rPr dirty="0" baseline="25525" sz="2775" spc="-104">
                <a:latin typeface="Consolas"/>
                <a:cs typeface="Consolas"/>
              </a:rPr>
              <a:t>–1</a:t>
            </a:r>
            <a:endParaRPr baseline="25525" sz="2775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9480" y="3579698"/>
            <a:ext cx="220979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Symbol"/>
                <a:cs typeface="Symbol"/>
              </a:rPr>
              <a:t>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9127" y="3859568"/>
            <a:ext cx="416559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n</a:t>
            </a:r>
            <a:r>
              <a:rPr dirty="0" sz="1850" spc="5">
                <a:latin typeface="Consolas"/>
                <a:cs typeface="Consolas"/>
              </a:rPr>
              <a:t>→∞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4394" y="3473018"/>
            <a:ext cx="481965" cy="567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6865" sz="4200">
                <a:latin typeface="Consolas"/>
                <a:cs typeface="Consolas"/>
              </a:rPr>
              <a:t>e</a:t>
            </a:r>
            <a:r>
              <a:rPr dirty="0" sz="1850" spc="5">
                <a:latin typeface="Consolas"/>
                <a:cs typeface="Consolas"/>
              </a:rPr>
              <a:t>–</a:t>
            </a:r>
            <a:r>
              <a:rPr dirty="0" sz="1850" spc="5" i="1">
                <a:latin typeface="Consolas"/>
                <a:cs typeface="Consolas"/>
              </a:rPr>
              <a:t>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4024" y="4402835"/>
            <a:ext cx="7882128" cy="1953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0099" y="4429137"/>
            <a:ext cx="7786738" cy="1857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0099" y="4429125"/>
            <a:ext cx="7787005" cy="1857375"/>
          </a:xfrm>
          <a:custGeom>
            <a:avLst/>
            <a:gdLst/>
            <a:ahLst/>
            <a:cxnLst/>
            <a:rect l="l" t="t" r="r" b="b"/>
            <a:pathLst>
              <a:path w="7787005" h="1857375">
                <a:moveTo>
                  <a:pt x="0" y="214680"/>
                </a:moveTo>
                <a:lnTo>
                  <a:pt x="5669" y="165455"/>
                </a:lnTo>
                <a:lnTo>
                  <a:pt x="21820" y="120268"/>
                </a:lnTo>
                <a:lnTo>
                  <a:pt x="47162" y="80407"/>
                </a:lnTo>
                <a:lnTo>
                  <a:pt x="80407" y="47162"/>
                </a:lnTo>
                <a:lnTo>
                  <a:pt x="120268" y="21820"/>
                </a:lnTo>
                <a:lnTo>
                  <a:pt x="165455" y="5669"/>
                </a:lnTo>
                <a:lnTo>
                  <a:pt x="214680" y="0"/>
                </a:lnTo>
                <a:lnTo>
                  <a:pt x="7572070" y="0"/>
                </a:lnTo>
                <a:lnTo>
                  <a:pt x="7621290" y="5669"/>
                </a:lnTo>
                <a:lnTo>
                  <a:pt x="7666474" y="21820"/>
                </a:lnTo>
                <a:lnTo>
                  <a:pt x="7706332" y="47162"/>
                </a:lnTo>
                <a:lnTo>
                  <a:pt x="7739577" y="80407"/>
                </a:lnTo>
                <a:lnTo>
                  <a:pt x="7764918" y="120268"/>
                </a:lnTo>
                <a:lnTo>
                  <a:pt x="7781068" y="165455"/>
                </a:lnTo>
                <a:lnTo>
                  <a:pt x="7786738" y="214680"/>
                </a:lnTo>
                <a:lnTo>
                  <a:pt x="7786738" y="1642719"/>
                </a:lnTo>
                <a:lnTo>
                  <a:pt x="7781068" y="1691939"/>
                </a:lnTo>
                <a:lnTo>
                  <a:pt x="7764918" y="1737123"/>
                </a:lnTo>
                <a:lnTo>
                  <a:pt x="7739577" y="1776982"/>
                </a:lnTo>
                <a:lnTo>
                  <a:pt x="7706332" y="1810226"/>
                </a:lnTo>
                <a:lnTo>
                  <a:pt x="7666474" y="1835567"/>
                </a:lnTo>
                <a:lnTo>
                  <a:pt x="7621290" y="1851717"/>
                </a:lnTo>
                <a:lnTo>
                  <a:pt x="7572070" y="1857387"/>
                </a:lnTo>
                <a:lnTo>
                  <a:pt x="214680" y="1857387"/>
                </a:lnTo>
                <a:lnTo>
                  <a:pt x="165455" y="1851717"/>
                </a:lnTo>
                <a:lnTo>
                  <a:pt x="120268" y="1835567"/>
                </a:lnTo>
                <a:lnTo>
                  <a:pt x="80407" y="1810226"/>
                </a:lnTo>
                <a:lnTo>
                  <a:pt x="47162" y="1776982"/>
                </a:lnTo>
                <a:lnTo>
                  <a:pt x="21820" y="1737123"/>
                </a:lnTo>
                <a:lnTo>
                  <a:pt x="5669" y="1691939"/>
                </a:lnTo>
                <a:lnTo>
                  <a:pt x="0" y="1642719"/>
                </a:lnTo>
                <a:lnTo>
                  <a:pt x="0" y="21468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00562" y="5715015"/>
            <a:ext cx="1893570" cy="142875"/>
          </a:xfrm>
          <a:custGeom>
            <a:avLst/>
            <a:gdLst/>
            <a:ahLst/>
            <a:cxnLst/>
            <a:rect l="l" t="t" r="r" b="b"/>
            <a:pathLst>
              <a:path w="1893570" h="142875">
                <a:moveTo>
                  <a:pt x="1893112" y="0"/>
                </a:moveTo>
                <a:lnTo>
                  <a:pt x="1888561" y="27808"/>
                </a:lnTo>
                <a:lnTo>
                  <a:pt x="1876148" y="50515"/>
                </a:lnTo>
                <a:lnTo>
                  <a:pt x="1857740" y="65824"/>
                </a:lnTo>
                <a:lnTo>
                  <a:pt x="1835200" y="71437"/>
                </a:lnTo>
                <a:lnTo>
                  <a:pt x="1004468" y="71437"/>
                </a:lnTo>
                <a:lnTo>
                  <a:pt x="981928" y="77050"/>
                </a:lnTo>
                <a:lnTo>
                  <a:pt x="963520" y="92359"/>
                </a:lnTo>
                <a:lnTo>
                  <a:pt x="951108" y="115066"/>
                </a:lnTo>
                <a:lnTo>
                  <a:pt x="946556" y="142875"/>
                </a:lnTo>
                <a:lnTo>
                  <a:pt x="942006" y="115066"/>
                </a:lnTo>
                <a:lnTo>
                  <a:pt x="929597" y="92359"/>
                </a:lnTo>
                <a:lnTo>
                  <a:pt x="911189" y="77050"/>
                </a:lnTo>
                <a:lnTo>
                  <a:pt x="888644" y="71437"/>
                </a:lnTo>
                <a:lnTo>
                  <a:pt x="57924" y="71437"/>
                </a:lnTo>
                <a:lnTo>
                  <a:pt x="35377" y="65824"/>
                </a:lnTo>
                <a:lnTo>
                  <a:pt x="16965" y="50515"/>
                </a:lnTo>
                <a:lnTo>
                  <a:pt x="4551" y="27808"/>
                </a:lnTo>
                <a:lnTo>
                  <a:pt x="0" y="0"/>
                </a:lnTo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65148" y="4823409"/>
            <a:ext cx="50355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n</a:t>
            </a:r>
            <a:r>
              <a:rPr dirty="0" sz="1850" spc="-720" i="1">
                <a:latin typeface="Consolas"/>
                <a:cs typeface="Consolas"/>
              </a:rPr>
              <a:t> </a:t>
            </a:r>
            <a:r>
              <a:rPr dirty="0" sz="1850" spc="5">
                <a:latin typeface="Consolas"/>
                <a:cs typeface="Consolas"/>
              </a:rPr>
              <a:t>→</a:t>
            </a:r>
            <a:r>
              <a:rPr dirty="0" sz="1850" spc="-725">
                <a:latin typeface="Consolas"/>
                <a:cs typeface="Consolas"/>
              </a:rPr>
              <a:t> </a:t>
            </a:r>
            <a:r>
              <a:rPr dirty="0" sz="1850" spc="5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2328900" y="4439615"/>
            <a:ext cx="15049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340" i="1">
                <a:latin typeface="Consolas"/>
                <a:cs typeface="Consolas"/>
              </a:rPr>
              <a:t>c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1715" y="4525975"/>
            <a:ext cx="139065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90">
                <a:latin typeface="Consolas"/>
                <a:cs typeface="Consolas"/>
              </a:rPr>
              <a:t>lim(1–</a:t>
            </a:r>
            <a:r>
              <a:rPr dirty="0" sz="2800" spc="-645">
                <a:latin typeface="Consolas"/>
                <a:cs typeface="Consolas"/>
              </a:rPr>
              <a:t> </a:t>
            </a:r>
            <a:r>
              <a:rPr dirty="0" sz="2800" spc="-500" i="1">
                <a:latin typeface="Consolas"/>
                <a:cs typeface="Consolas"/>
              </a:rPr>
              <a:t>/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86456" y="4690312"/>
            <a:ext cx="52832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Consolas"/>
                <a:cs typeface="Consolas"/>
              </a:rPr>
              <a:t>n–</a:t>
            </a:r>
            <a:r>
              <a:rPr dirty="0" sz="240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85210" y="4539945"/>
            <a:ext cx="416559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n</a:t>
            </a:r>
            <a:r>
              <a:rPr dirty="0" sz="1850" spc="5">
                <a:latin typeface="Consolas"/>
                <a:cs typeface="Consolas"/>
              </a:rPr>
              <a:t>–1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55058" y="4823409"/>
            <a:ext cx="50355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x</a:t>
            </a:r>
            <a:r>
              <a:rPr dirty="0" sz="1850" spc="-720" i="1">
                <a:latin typeface="Consolas"/>
                <a:cs typeface="Consolas"/>
              </a:rPr>
              <a:t> </a:t>
            </a:r>
            <a:r>
              <a:rPr dirty="0" sz="1850" spc="5">
                <a:latin typeface="Consolas"/>
                <a:cs typeface="Consolas"/>
              </a:rPr>
              <a:t>→</a:t>
            </a:r>
            <a:r>
              <a:rPr dirty="0" sz="1850" spc="-725">
                <a:latin typeface="Consolas"/>
                <a:cs typeface="Consolas"/>
              </a:rPr>
              <a:t> </a:t>
            </a:r>
            <a:r>
              <a:rPr dirty="0" sz="1850" spc="5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19572" y="4439615"/>
            <a:ext cx="15049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34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89376" y="4525975"/>
            <a:ext cx="261366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44550" algn="l"/>
              </a:tabLst>
            </a:pPr>
            <a:r>
              <a:rPr dirty="0" sz="2800">
                <a:latin typeface="Consolas"/>
                <a:cs typeface="Consolas"/>
              </a:rPr>
              <a:t>)	= </a:t>
            </a:r>
            <a:r>
              <a:rPr dirty="0" sz="2800" spc="-90">
                <a:latin typeface="Consolas"/>
                <a:cs typeface="Consolas"/>
              </a:rPr>
              <a:t>lim(1+</a:t>
            </a:r>
            <a:r>
              <a:rPr dirty="0" sz="2800" spc="-650">
                <a:latin typeface="Consolas"/>
                <a:cs typeface="Consolas"/>
              </a:rPr>
              <a:t> </a:t>
            </a:r>
            <a:r>
              <a:rPr dirty="0" sz="2800" spc="-500" i="1">
                <a:latin typeface="Consolas"/>
                <a:cs typeface="Consolas"/>
              </a:rPr>
              <a:t>/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77128" y="4690312"/>
            <a:ext cx="19304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Consolas"/>
                <a:cs typeface="Consolas"/>
              </a:rPr>
              <a:t>x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44768" y="4525975"/>
            <a:ext cx="22161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40602" y="4539945"/>
            <a:ext cx="415290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>
                <a:latin typeface="Consolas"/>
                <a:cs typeface="Consolas"/>
              </a:rPr>
              <a:t>–</a:t>
            </a:r>
            <a:r>
              <a:rPr dirty="0" sz="1850" spc="-5" i="1">
                <a:latin typeface="Consolas"/>
                <a:cs typeface="Consolas"/>
              </a:rPr>
              <a:t>xc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13676" y="4525975"/>
            <a:ext cx="1574800" cy="518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50">
                <a:latin typeface="Consolas"/>
                <a:cs typeface="Consolas"/>
              </a:rPr>
              <a:t>;</a:t>
            </a:r>
            <a:r>
              <a:rPr dirty="0" baseline="25525" sz="2775" spc="-225">
                <a:latin typeface="Consolas"/>
                <a:cs typeface="Consolas"/>
              </a:rPr>
              <a:t>1</a:t>
            </a:r>
            <a:r>
              <a:rPr dirty="0" sz="2800" spc="-150" i="1">
                <a:latin typeface="Consolas"/>
                <a:cs typeface="Consolas"/>
              </a:rPr>
              <a:t>/</a:t>
            </a:r>
            <a:r>
              <a:rPr dirty="0" baseline="-21021" sz="2775" spc="-225" i="1">
                <a:latin typeface="Consolas"/>
                <a:cs typeface="Consolas"/>
              </a:rPr>
              <a:t>x</a:t>
            </a:r>
            <a:r>
              <a:rPr dirty="0" sz="2800" spc="-150">
                <a:latin typeface="Consolas"/>
                <a:cs typeface="Consolas"/>
              </a:rPr>
              <a:t>=–</a:t>
            </a:r>
            <a:r>
              <a:rPr dirty="0" baseline="25525" sz="2775" spc="-225" i="1">
                <a:latin typeface="Consolas"/>
                <a:cs typeface="Consolas"/>
              </a:rPr>
              <a:t>c</a:t>
            </a:r>
            <a:r>
              <a:rPr dirty="0" sz="2800" spc="-150" i="1">
                <a:latin typeface="Consolas"/>
                <a:cs typeface="Consolas"/>
              </a:rPr>
              <a:t>/</a:t>
            </a:r>
            <a:r>
              <a:rPr dirty="0" baseline="-21021" sz="2775" spc="-225" i="1">
                <a:latin typeface="Consolas"/>
                <a:cs typeface="Consolas"/>
              </a:rPr>
              <a:t>n–</a:t>
            </a:r>
            <a:r>
              <a:rPr dirty="0" baseline="-21021" sz="2775" spc="-225">
                <a:latin typeface="Consolas"/>
                <a:cs typeface="Consolas"/>
              </a:rPr>
              <a:t>1</a:t>
            </a:r>
            <a:endParaRPr baseline="-21021" sz="2775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48517" y="5441667"/>
            <a:ext cx="50355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x</a:t>
            </a:r>
            <a:r>
              <a:rPr dirty="0" sz="1850" spc="-720" i="1">
                <a:latin typeface="Consolas"/>
                <a:cs typeface="Consolas"/>
              </a:rPr>
              <a:t> </a:t>
            </a:r>
            <a:r>
              <a:rPr dirty="0" sz="1850" spc="5">
                <a:latin typeface="Consolas"/>
                <a:cs typeface="Consolas"/>
              </a:rPr>
              <a:t>→</a:t>
            </a:r>
            <a:r>
              <a:rPr dirty="0" sz="1850" spc="-725">
                <a:latin typeface="Consolas"/>
                <a:cs typeface="Consolas"/>
              </a:rPr>
              <a:t> </a:t>
            </a:r>
            <a:r>
              <a:rPr dirty="0" sz="1850" spc="5">
                <a:latin typeface="Consolas"/>
                <a:cs typeface="Consolas"/>
              </a:rPr>
              <a:t>∞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12269" y="5057876"/>
            <a:ext cx="15049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34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19105" y="5144236"/>
            <a:ext cx="197612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= </a:t>
            </a:r>
            <a:r>
              <a:rPr dirty="0" sz="2800" spc="-75">
                <a:latin typeface="Consolas"/>
                <a:cs typeface="Consolas"/>
              </a:rPr>
              <a:t>(lim(1+</a:t>
            </a:r>
            <a:r>
              <a:rPr dirty="0" sz="2800" spc="-665">
                <a:latin typeface="Consolas"/>
                <a:cs typeface="Consolas"/>
              </a:rPr>
              <a:t> </a:t>
            </a:r>
            <a:r>
              <a:rPr dirty="0" sz="2800" spc="-500" i="1">
                <a:latin typeface="Consolas"/>
                <a:cs typeface="Consolas"/>
              </a:rPr>
              <a:t>/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69825" y="5308572"/>
            <a:ext cx="19304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i="1">
                <a:latin typeface="Consolas"/>
                <a:cs typeface="Consolas"/>
              </a:rPr>
              <a:t>x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37465" y="5144236"/>
            <a:ext cx="547370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)</a:t>
            </a:r>
            <a:r>
              <a:rPr dirty="0" sz="2800" spc="-615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33299" y="5158206"/>
            <a:ext cx="6115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7820" algn="l"/>
              </a:tabLst>
            </a:pPr>
            <a:r>
              <a:rPr dirty="0" sz="1850" spc="5" i="1">
                <a:latin typeface="Consolas"/>
                <a:cs typeface="Consolas"/>
              </a:rPr>
              <a:t>x</a:t>
            </a:r>
            <a:r>
              <a:rPr dirty="0" sz="1850" spc="5" i="1">
                <a:latin typeface="Consolas"/>
                <a:cs typeface="Consolas"/>
              </a:rPr>
              <a:t>	</a:t>
            </a:r>
            <a:r>
              <a:rPr dirty="0" sz="1850" spc="5">
                <a:latin typeface="Consolas"/>
                <a:cs typeface="Consolas"/>
              </a:rPr>
              <a:t>–</a:t>
            </a:r>
            <a:r>
              <a:rPr dirty="0" sz="1850" spc="5" i="1">
                <a:latin typeface="Consolas"/>
                <a:cs typeface="Consolas"/>
              </a:rPr>
              <a:t>c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3677" y="5809567"/>
            <a:ext cx="2318385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006FC0"/>
                </a:solidFill>
                <a:latin typeface="Calibri"/>
                <a:cs typeface="Calibri"/>
              </a:rPr>
              <a:t>e </a:t>
            </a:r>
            <a:r>
              <a:rPr dirty="0" sz="2800" spc="-10">
                <a:solidFill>
                  <a:srgbClr val="006FC0"/>
                </a:solidFill>
                <a:latin typeface="Calibri"/>
                <a:cs typeface="Calibri"/>
              </a:rPr>
              <a:t>(by</a:t>
            </a:r>
            <a:r>
              <a:rPr dirty="0" sz="2800" spc="-5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006FC0"/>
                </a:solidFill>
                <a:latin typeface="Calibri"/>
                <a:cs typeface="Calibri"/>
              </a:rPr>
              <a:t>definition)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097711"/>
            <a:ext cx="7938770" cy="1446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4145">
              <a:lnSpc>
                <a:spcPct val="100000"/>
              </a:lnSpc>
            </a:pPr>
            <a:r>
              <a:rPr dirty="0" sz="2500" spc="-5" b="1">
                <a:solidFill>
                  <a:srgbClr val="C00000"/>
                </a:solidFill>
                <a:latin typeface="Calibri"/>
                <a:cs typeface="Calibri"/>
              </a:rPr>
              <a:t>“What </a:t>
            </a:r>
            <a:r>
              <a:rPr dirty="0" sz="2500" b="1" i="1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2500" spc="-725" b="1" i="1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2500" spc="-5" b="1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dirty="0" sz="2500" spc="-20" b="1">
                <a:solidFill>
                  <a:srgbClr val="C00000"/>
                </a:solidFill>
                <a:latin typeface="Calibri"/>
                <a:cs typeface="Calibri"/>
              </a:rPr>
              <a:t>before </a:t>
            </a:r>
            <a:r>
              <a:rPr dirty="0" sz="2500" spc="-10" b="1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dirty="0" sz="2500" spc="-15" b="1">
                <a:solidFill>
                  <a:srgbClr val="C00000"/>
                </a:solidFill>
                <a:latin typeface="Calibri"/>
                <a:cs typeface="Calibri"/>
              </a:rPr>
              <a:t>are likely to </a:t>
            </a:r>
            <a:r>
              <a:rPr dirty="0" sz="2500" spc="-20" b="1">
                <a:solidFill>
                  <a:srgbClr val="C00000"/>
                </a:solidFill>
                <a:latin typeface="Calibri"/>
                <a:cs typeface="Calibri"/>
              </a:rPr>
              <a:t>have </a:t>
            </a:r>
            <a:r>
              <a:rPr dirty="0" sz="2500" b="1">
                <a:solidFill>
                  <a:srgbClr val="C00000"/>
                </a:solidFill>
                <a:latin typeface="Calibri"/>
                <a:cs typeface="Calibri"/>
              </a:rPr>
              <a:t>no </a:t>
            </a:r>
            <a:r>
              <a:rPr dirty="0" sz="2500" spc="-10" b="1">
                <a:solidFill>
                  <a:srgbClr val="C00000"/>
                </a:solidFill>
                <a:latin typeface="Calibri"/>
                <a:cs typeface="Calibri"/>
              </a:rPr>
              <a:t>isolated </a:t>
            </a:r>
            <a:r>
              <a:rPr dirty="0" sz="2500" b="1">
                <a:solidFill>
                  <a:srgbClr val="C00000"/>
                </a:solidFill>
                <a:latin typeface="Calibri"/>
                <a:cs typeface="Calibri"/>
              </a:rPr>
              <a:t>nodes?”</a:t>
            </a: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8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5">
                <a:latin typeface="Tahoma"/>
                <a:cs typeface="Tahoma"/>
              </a:rPr>
              <a:t>We </a:t>
            </a:r>
            <a:r>
              <a:rPr dirty="0" sz="2400" spc="-5">
                <a:latin typeface="Tahoma"/>
                <a:cs typeface="Tahoma"/>
              </a:rPr>
              <a:t>know </a:t>
            </a:r>
            <a:r>
              <a:rPr dirty="0" sz="2400">
                <a:latin typeface="Consolas"/>
                <a:cs typeface="Consolas"/>
              </a:rPr>
              <a:t>Pr[</a:t>
            </a:r>
            <a:r>
              <a:rPr dirty="0" sz="2400" i="1">
                <a:latin typeface="Consolas"/>
                <a:cs typeface="Consolas"/>
              </a:rPr>
              <a:t>v </a:t>
            </a:r>
            <a:r>
              <a:rPr dirty="0" sz="2400">
                <a:latin typeface="Consolas"/>
                <a:cs typeface="Consolas"/>
              </a:rPr>
              <a:t>has degree 0] =</a:t>
            </a:r>
            <a:r>
              <a:rPr dirty="0" sz="2400" spc="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e</a:t>
            </a:r>
            <a:r>
              <a:rPr dirty="0" baseline="24305" sz="2400">
                <a:latin typeface="Consolas"/>
                <a:cs typeface="Consolas"/>
              </a:rPr>
              <a:t>–</a:t>
            </a:r>
            <a:r>
              <a:rPr dirty="0" baseline="24305" sz="2400" i="1">
                <a:latin typeface="Consolas"/>
                <a:cs typeface="Consolas"/>
              </a:rPr>
              <a:t>c</a:t>
            </a:r>
            <a:endParaRPr baseline="24305" sz="2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Let </a:t>
            </a:r>
            <a:r>
              <a:rPr dirty="0" sz="2400" i="1">
                <a:latin typeface="Consolas"/>
                <a:cs typeface="Consolas"/>
              </a:rPr>
              <a:t>I</a:t>
            </a:r>
            <a:r>
              <a:rPr dirty="0" sz="2400" spc="-630" i="1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represent isolated nodes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39" y="2577769"/>
            <a:ext cx="144843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Then, </a:t>
            </a:r>
            <a:r>
              <a:rPr dirty="0" sz="2000" spc="-5" i="1">
                <a:latin typeface="Consolas"/>
                <a:cs typeface="Consolas"/>
              </a:rPr>
              <a:t>I</a:t>
            </a:r>
            <a:r>
              <a:rPr dirty="0" sz="2000" spc="-105" i="1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6001" y="2805353"/>
            <a:ext cx="33274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20" i="1">
                <a:latin typeface="Consolas"/>
                <a:cs typeface="Consolas"/>
              </a:rPr>
              <a:t>v</a:t>
            </a:r>
            <a:r>
              <a:rPr dirty="0" sz="1300" spc="15">
                <a:latin typeface="Symbol"/>
                <a:cs typeface="Symbol"/>
              </a:rPr>
              <a:t></a:t>
            </a:r>
            <a:r>
              <a:rPr dirty="0" sz="1300" spc="15" i="1">
                <a:latin typeface="Consolas"/>
                <a:cs typeface="Consolas"/>
              </a:rPr>
              <a:t>V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1148" y="2577769"/>
            <a:ext cx="5038090" cy="372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89255" algn="l"/>
              </a:tabLst>
            </a:pPr>
            <a:r>
              <a:rPr dirty="0" sz="2000" spc="-5" b="1">
                <a:latin typeface="Symbol"/>
                <a:cs typeface="Symbol"/>
              </a:rPr>
              <a:t></a:t>
            </a:r>
            <a:r>
              <a:rPr dirty="0" sz="2000" spc="-5">
                <a:latin typeface="Times New Roman"/>
                <a:cs typeface="Times New Roman"/>
              </a:rPr>
              <a:t>	</a:t>
            </a:r>
            <a:r>
              <a:rPr dirty="0" sz="2000" spc="5" i="1">
                <a:latin typeface="Consolas"/>
                <a:cs typeface="Consolas"/>
              </a:rPr>
              <a:t>I</a:t>
            </a:r>
            <a:r>
              <a:rPr dirty="0" baseline="-21367" sz="1950" spc="7" i="1">
                <a:latin typeface="Consolas"/>
                <a:cs typeface="Consolas"/>
              </a:rPr>
              <a:t>v</a:t>
            </a:r>
            <a:r>
              <a:rPr dirty="0" baseline="-21367" sz="1950" spc="-450" i="1">
                <a:latin typeface="Consolas"/>
                <a:cs typeface="Consolas"/>
              </a:rPr>
              <a:t> </a:t>
            </a:r>
            <a:r>
              <a:rPr dirty="0" sz="2000" spc="-10">
                <a:latin typeface="Tahoma"/>
                <a:cs typeface="Tahoma"/>
              </a:rPr>
              <a:t>where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5" i="1">
                <a:latin typeface="Consolas"/>
                <a:cs typeface="Consolas"/>
              </a:rPr>
              <a:t>I</a:t>
            </a:r>
            <a:r>
              <a:rPr dirty="0" baseline="-21367" sz="1950" spc="7" i="1">
                <a:latin typeface="Consolas"/>
                <a:cs typeface="Consolas"/>
              </a:rPr>
              <a:t>v</a:t>
            </a:r>
            <a:r>
              <a:rPr dirty="0" baseline="-21367" sz="1950" spc="-450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the </a:t>
            </a:r>
            <a:r>
              <a:rPr dirty="0" sz="2000" spc="-10">
                <a:latin typeface="Tahoma"/>
                <a:cs typeface="Tahoma"/>
              </a:rPr>
              <a:t>event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that</a:t>
            </a:r>
            <a:r>
              <a:rPr dirty="0" sz="2000" spc="10">
                <a:latin typeface="Tahoma"/>
                <a:cs typeface="Tahoma"/>
              </a:rPr>
              <a:t> </a:t>
            </a:r>
            <a:r>
              <a:rPr dirty="0" sz="2000" spc="-5" i="1">
                <a:latin typeface="Consolas"/>
                <a:cs typeface="Consolas"/>
              </a:rPr>
              <a:t>v</a:t>
            </a:r>
            <a:r>
              <a:rPr dirty="0" sz="2000" spc="-475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is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isolated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270681"/>
            <a:ext cx="200533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Tahoma"/>
                <a:cs typeface="Tahoma"/>
              </a:rPr>
              <a:t>So, </a:t>
            </a:r>
            <a:r>
              <a:rPr dirty="0" sz="2400" spc="-5">
                <a:latin typeface="Tahoma"/>
                <a:cs typeface="Tahoma"/>
              </a:rPr>
              <a:t>we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have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079" y="253745"/>
            <a:ext cx="6653783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Case of No Isolated</a:t>
            </a:r>
            <a:r>
              <a:rPr dirty="0" spc="-85"/>
              <a:t> </a:t>
            </a:r>
            <a:r>
              <a:rPr dirty="0" spc="-5"/>
              <a:t>Nodes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01073" y="4204627"/>
            <a:ext cx="454659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5" i="1">
                <a:latin typeface="Consolas"/>
                <a:cs typeface="Consolas"/>
              </a:rPr>
              <a:t>v</a:t>
            </a:r>
            <a:r>
              <a:rPr dirty="0" sz="1850" spc="10">
                <a:latin typeface="Symbol"/>
                <a:cs typeface="Symbol"/>
              </a:rPr>
              <a:t></a:t>
            </a:r>
            <a:r>
              <a:rPr dirty="0" sz="1850" spc="5" i="1">
                <a:latin typeface="Consolas"/>
                <a:cs typeface="Consolas"/>
              </a:rPr>
              <a:t>V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4045" y="3888905"/>
            <a:ext cx="2729865" cy="518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|</a:t>
            </a:r>
            <a:r>
              <a:rPr dirty="0" sz="2800" i="1">
                <a:latin typeface="Consolas"/>
                <a:cs typeface="Consolas"/>
              </a:rPr>
              <a:t>I</a:t>
            </a:r>
            <a:r>
              <a:rPr dirty="0" sz="2800">
                <a:latin typeface="Consolas"/>
                <a:cs typeface="Consolas"/>
              </a:rPr>
              <a:t>| = |</a:t>
            </a:r>
            <a:r>
              <a:rPr dirty="0" sz="2800" spc="-1165">
                <a:latin typeface="Consolas"/>
                <a:cs typeface="Consolas"/>
              </a:rPr>
              <a:t> </a:t>
            </a:r>
            <a:r>
              <a:rPr dirty="0" sz="2800" b="1">
                <a:latin typeface="Symbol"/>
                <a:cs typeface="Symbol"/>
              </a:rPr>
              <a:t></a:t>
            </a:r>
            <a:r>
              <a:rPr dirty="0" sz="2800" b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Consolas"/>
                <a:cs typeface="Consolas"/>
              </a:rPr>
              <a:t>I</a:t>
            </a:r>
            <a:r>
              <a:rPr dirty="0" baseline="-21021" sz="2775" i="1">
                <a:latin typeface="Consolas"/>
                <a:cs typeface="Consolas"/>
              </a:rPr>
              <a:t>v</a:t>
            </a:r>
            <a:r>
              <a:rPr dirty="0" sz="2800">
                <a:latin typeface="Consolas"/>
                <a:cs typeface="Consolas"/>
              </a:rPr>
              <a:t>| </a:t>
            </a:r>
            <a:r>
              <a:rPr dirty="0" sz="2800">
                <a:latin typeface="Symbol"/>
                <a:cs typeface="Symbol"/>
              </a:rPr>
              <a:t>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3455" y="4204627"/>
            <a:ext cx="43497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60" i="1">
                <a:latin typeface="Consolas"/>
                <a:cs typeface="Consolas"/>
              </a:rPr>
              <a:t>v</a:t>
            </a:r>
            <a:r>
              <a:rPr dirty="0" sz="1850" spc="10">
                <a:latin typeface="Symbol"/>
                <a:cs typeface="Symbol"/>
              </a:rPr>
              <a:t></a:t>
            </a:r>
            <a:r>
              <a:rPr dirty="0" sz="1850" spc="5" i="1">
                <a:latin typeface="Consolas"/>
                <a:cs typeface="Consolas"/>
              </a:rPr>
              <a:t>V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9175" y="3888905"/>
            <a:ext cx="2341245" cy="518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latin typeface="Symbol"/>
                <a:cs typeface="Symbol"/>
              </a:rPr>
              <a:t></a:t>
            </a:r>
            <a:r>
              <a:rPr dirty="0" sz="2800" b="1">
                <a:latin typeface="Times New Roman"/>
                <a:cs typeface="Times New Roman"/>
              </a:rPr>
              <a:t> </a:t>
            </a:r>
            <a:r>
              <a:rPr dirty="0" sz="2800">
                <a:latin typeface="Consolas"/>
                <a:cs typeface="Consolas"/>
              </a:rPr>
              <a:t>|</a:t>
            </a:r>
            <a:r>
              <a:rPr dirty="0" sz="2800" i="1">
                <a:latin typeface="Consolas"/>
                <a:cs typeface="Consolas"/>
              </a:rPr>
              <a:t>I</a:t>
            </a:r>
            <a:r>
              <a:rPr dirty="0" baseline="-21021" sz="2775" i="1">
                <a:latin typeface="Consolas"/>
                <a:cs typeface="Consolas"/>
              </a:rPr>
              <a:t>v</a:t>
            </a:r>
            <a:r>
              <a:rPr dirty="0" sz="2800">
                <a:latin typeface="Consolas"/>
                <a:cs typeface="Consolas"/>
              </a:rPr>
              <a:t>| =</a:t>
            </a:r>
            <a:r>
              <a:rPr dirty="0" sz="2800" spc="30">
                <a:latin typeface="Consolas"/>
                <a:cs typeface="Consolas"/>
              </a:rPr>
              <a:t> </a:t>
            </a:r>
            <a:r>
              <a:rPr dirty="0" sz="2800" spc="5" i="1">
                <a:latin typeface="Consolas"/>
                <a:cs typeface="Consolas"/>
              </a:rPr>
              <a:t>n</a:t>
            </a:r>
            <a:r>
              <a:rPr dirty="0" sz="2800" spc="5">
                <a:latin typeface="Consolas"/>
                <a:cs typeface="Consolas"/>
              </a:rPr>
              <a:t>e</a:t>
            </a:r>
            <a:r>
              <a:rPr dirty="0" baseline="25525" sz="2775" spc="7">
                <a:latin typeface="Consolas"/>
                <a:cs typeface="Consolas"/>
              </a:rPr>
              <a:t>–</a:t>
            </a:r>
            <a:r>
              <a:rPr dirty="0" baseline="25525" sz="2775" spc="7" i="1">
                <a:latin typeface="Consolas"/>
                <a:cs typeface="Consolas"/>
              </a:rPr>
              <a:t>c</a:t>
            </a:r>
            <a:endParaRPr baseline="25525" sz="2775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98030" y="4688585"/>
            <a:ext cx="809244" cy="8099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61504" y="5052821"/>
            <a:ext cx="82296" cy="82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43762" y="4714887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8063A1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43762" y="4714887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6273" y="4688585"/>
            <a:ext cx="809231" cy="810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89747" y="5052821"/>
            <a:ext cx="82296" cy="822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72400" y="4714887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FF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72400" y="4714887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12152" y="5045960"/>
            <a:ext cx="809244" cy="8092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75626" y="5409438"/>
            <a:ext cx="82296" cy="822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58074" y="507207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0"/>
                </a:moveTo>
                <a:lnTo>
                  <a:pt x="308719" y="3260"/>
                </a:lnTo>
                <a:lnTo>
                  <a:pt x="262232" y="12759"/>
                </a:lnTo>
                <a:lnTo>
                  <a:pt x="218154" y="28069"/>
                </a:lnTo>
                <a:lnTo>
                  <a:pt x="176908" y="48766"/>
                </a:lnTo>
                <a:lnTo>
                  <a:pt x="138920" y="74424"/>
                </a:lnTo>
                <a:lnTo>
                  <a:pt x="104617" y="104617"/>
                </a:lnTo>
                <a:lnTo>
                  <a:pt x="74424" y="138920"/>
                </a:lnTo>
                <a:lnTo>
                  <a:pt x="48766" y="176908"/>
                </a:lnTo>
                <a:lnTo>
                  <a:pt x="28069" y="218154"/>
                </a:lnTo>
                <a:lnTo>
                  <a:pt x="12759" y="262232"/>
                </a:lnTo>
                <a:lnTo>
                  <a:pt x="3260" y="308719"/>
                </a:lnTo>
                <a:lnTo>
                  <a:pt x="0" y="357187"/>
                </a:lnTo>
                <a:lnTo>
                  <a:pt x="3260" y="405655"/>
                </a:lnTo>
                <a:lnTo>
                  <a:pt x="12759" y="452142"/>
                </a:lnTo>
                <a:lnTo>
                  <a:pt x="28069" y="496220"/>
                </a:lnTo>
                <a:lnTo>
                  <a:pt x="48766" y="537466"/>
                </a:lnTo>
                <a:lnTo>
                  <a:pt x="74424" y="575454"/>
                </a:lnTo>
                <a:lnTo>
                  <a:pt x="104617" y="609757"/>
                </a:lnTo>
                <a:lnTo>
                  <a:pt x="138920" y="639950"/>
                </a:lnTo>
                <a:lnTo>
                  <a:pt x="176908" y="665608"/>
                </a:lnTo>
                <a:lnTo>
                  <a:pt x="218154" y="686305"/>
                </a:lnTo>
                <a:lnTo>
                  <a:pt x="262232" y="701615"/>
                </a:lnTo>
                <a:lnTo>
                  <a:pt x="308719" y="711114"/>
                </a:lnTo>
                <a:lnTo>
                  <a:pt x="357187" y="714375"/>
                </a:lnTo>
                <a:lnTo>
                  <a:pt x="405655" y="711114"/>
                </a:lnTo>
                <a:lnTo>
                  <a:pt x="452142" y="701615"/>
                </a:lnTo>
                <a:lnTo>
                  <a:pt x="496220" y="686305"/>
                </a:lnTo>
                <a:lnTo>
                  <a:pt x="537466" y="665608"/>
                </a:lnTo>
                <a:lnTo>
                  <a:pt x="575454" y="639950"/>
                </a:lnTo>
                <a:lnTo>
                  <a:pt x="609757" y="609757"/>
                </a:lnTo>
                <a:lnTo>
                  <a:pt x="639950" y="575454"/>
                </a:lnTo>
                <a:lnTo>
                  <a:pt x="665608" y="537466"/>
                </a:lnTo>
                <a:lnTo>
                  <a:pt x="686305" y="496220"/>
                </a:lnTo>
                <a:lnTo>
                  <a:pt x="701615" y="452142"/>
                </a:lnTo>
                <a:lnTo>
                  <a:pt x="711114" y="405655"/>
                </a:lnTo>
                <a:lnTo>
                  <a:pt x="714375" y="357187"/>
                </a:lnTo>
                <a:lnTo>
                  <a:pt x="711114" y="308719"/>
                </a:lnTo>
                <a:lnTo>
                  <a:pt x="701615" y="262232"/>
                </a:lnTo>
                <a:lnTo>
                  <a:pt x="686305" y="218154"/>
                </a:lnTo>
                <a:lnTo>
                  <a:pt x="665608" y="176908"/>
                </a:lnTo>
                <a:lnTo>
                  <a:pt x="639950" y="138920"/>
                </a:lnTo>
                <a:lnTo>
                  <a:pt x="609757" y="104617"/>
                </a:lnTo>
                <a:lnTo>
                  <a:pt x="575454" y="74424"/>
                </a:lnTo>
                <a:lnTo>
                  <a:pt x="537466" y="48766"/>
                </a:lnTo>
                <a:lnTo>
                  <a:pt x="496220" y="28069"/>
                </a:lnTo>
                <a:lnTo>
                  <a:pt x="452142" y="12759"/>
                </a:lnTo>
                <a:lnTo>
                  <a:pt x="405655" y="3260"/>
                </a:lnTo>
                <a:lnTo>
                  <a:pt x="357187" y="0"/>
                </a:lnTo>
                <a:close/>
              </a:path>
            </a:pathLst>
          </a:custGeom>
          <a:solidFill>
            <a:srgbClr val="00AF5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58074" y="507207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0" y="357187"/>
                </a:moveTo>
                <a:lnTo>
                  <a:pt x="3260" y="308719"/>
                </a:lnTo>
                <a:lnTo>
                  <a:pt x="12759" y="262232"/>
                </a:lnTo>
                <a:lnTo>
                  <a:pt x="28069" y="218154"/>
                </a:lnTo>
                <a:lnTo>
                  <a:pt x="48766" y="176908"/>
                </a:lnTo>
                <a:lnTo>
                  <a:pt x="74424" y="138920"/>
                </a:lnTo>
                <a:lnTo>
                  <a:pt x="104617" y="104617"/>
                </a:lnTo>
                <a:lnTo>
                  <a:pt x="138920" y="74424"/>
                </a:lnTo>
                <a:lnTo>
                  <a:pt x="176908" y="48766"/>
                </a:lnTo>
                <a:lnTo>
                  <a:pt x="218154" y="28069"/>
                </a:lnTo>
                <a:lnTo>
                  <a:pt x="262232" y="12759"/>
                </a:lnTo>
                <a:lnTo>
                  <a:pt x="308719" y="3260"/>
                </a:lnTo>
                <a:lnTo>
                  <a:pt x="357187" y="0"/>
                </a:lnTo>
                <a:lnTo>
                  <a:pt x="405655" y="3260"/>
                </a:lnTo>
                <a:lnTo>
                  <a:pt x="452142" y="12759"/>
                </a:lnTo>
                <a:lnTo>
                  <a:pt x="496220" y="28069"/>
                </a:lnTo>
                <a:lnTo>
                  <a:pt x="537466" y="48766"/>
                </a:lnTo>
                <a:lnTo>
                  <a:pt x="575454" y="74424"/>
                </a:lnTo>
                <a:lnTo>
                  <a:pt x="609757" y="104617"/>
                </a:lnTo>
                <a:lnTo>
                  <a:pt x="639950" y="138920"/>
                </a:lnTo>
                <a:lnTo>
                  <a:pt x="665608" y="176908"/>
                </a:lnTo>
                <a:lnTo>
                  <a:pt x="686305" y="218154"/>
                </a:lnTo>
                <a:lnTo>
                  <a:pt x="701615" y="262232"/>
                </a:lnTo>
                <a:lnTo>
                  <a:pt x="711114" y="308719"/>
                </a:lnTo>
                <a:lnTo>
                  <a:pt x="714375" y="357187"/>
                </a:lnTo>
                <a:lnTo>
                  <a:pt x="711114" y="405655"/>
                </a:lnTo>
                <a:lnTo>
                  <a:pt x="701615" y="452142"/>
                </a:lnTo>
                <a:lnTo>
                  <a:pt x="686305" y="496220"/>
                </a:lnTo>
                <a:lnTo>
                  <a:pt x="665608" y="537466"/>
                </a:lnTo>
                <a:lnTo>
                  <a:pt x="639950" y="575454"/>
                </a:lnTo>
                <a:lnTo>
                  <a:pt x="609757" y="609757"/>
                </a:lnTo>
                <a:lnTo>
                  <a:pt x="575454" y="639950"/>
                </a:lnTo>
                <a:lnTo>
                  <a:pt x="537466" y="665608"/>
                </a:lnTo>
                <a:lnTo>
                  <a:pt x="496220" y="686305"/>
                </a:lnTo>
                <a:lnTo>
                  <a:pt x="452142" y="701615"/>
                </a:lnTo>
                <a:lnTo>
                  <a:pt x="405655" y="711114"/>
                </a:lnTo>
                <a:lnTo>
                  <a:pt x="357187" y="714375"/>
                </a:lnTo>
                <a:lnTo>
                  <a:pt x="308719" y="711114"/>
                </a:lnTo>
                <a:lnTo>
                  <a:pt x="262232" y="701615"/>
                </a:lnTo>
                <a:lnTo>
                  <a:pt x="218154" y="686305"/>
                </a:lnTo>
                <a:lnTo>
                  <a:pt x="176908" y="665608"/>
                </a:lnTo>
                <a:lnTo>
                  <a:pt x="138920" y="639950"/>
                </a:lnTo>
                <a:lnTo>
                  <a:pt x="104617" y="609757"/>
                </a:lnTo>
                <a:lnTo>
                  <a:pt x="74424" y="575454"/>
                </a:lnTo>
                <a:lnTo>
                  <a:pt x="48766" y="537466"/>
                </a:lnTo>
                <a:lnTo>
                  <a:pt x="28069" y="496220"/>
                </a:lnTo>
                <a:lnTo>
                  <a:pt x="12759" y="452142"/>
                </a:lnTo>
                <a:lnTo>
                  <a:pt x="3260" y="405655"/>
                </a:lnTo>
                <a:lnTo>
                  <a:pt x="0" y="357187"/>
                </a:lnTo>
                <a:close/>
              </a:path>
            </a:pathLst>
          </a:custGeom>
          <a:ln w="127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095820" y="4388942"/>
            <a:ext cx="12401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006FC0"/>
                </a:solidFill>
                <a:latin typeface="Calibri"/>
                <a:cs typeface="Calibri"/>
              </a:rPr>
              <a:t>Union</a:t>
            </a:r>
            <a:r>
              <a:rPr dirty="0" sz="1800" spc="-6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6FC0"/>
                </a:solidFill>
                <a:latin typeface="Calibri"/>
                <a:cs typeface="Calibri"/>
              </a:rPr>
              <a:t>bound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29" name="object 29"/>
          <p:cNvSpPr txBox="1"/>
          <p:nvPr/>
        </p:nvSpPr>
        <p:spPr>
          <a:xfrm>
            <a:off x="8365515" y="4891544"/>
            <a:ext cx="21209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 i="1">
                <a:latin typeface="Consolas"/>
                <a:cs typeface="Consolas"/>
              </a:rPr>
              <a:t>A</a:t>
            </a:r>
            <a:r>
              <a:rPr dirty="0" baseline="-21164" sz="1575" spc="7" b="1" i="1">
                <a:latin typeface="Consolas"/>
                <a:cs typeface="Consolas"/>
              </a:rPr>
              <a:t>i</a:t>
            </a:r>
            <a:endParaRPr baseline="-21164" sz="1575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36752" y="5884793"/>
            <a:ext cx="1508125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30"/>
              </a:lnSpc>
            </a:pPr>
            <a:r>
              <a:rPr dirty="0" sz="1600" spc="25" b="1">
                <a:latin typeface="Consolas"/>
                <a:cs typeface="Consolas"/>
              </a:rPr>
              <a:t>|</a:t>
            </a:r>
            <a:r>
              <a:rPr dirty="0" sz="1600" spc="25" b="1">
                <a:latin typeface="Symbol"/>
                <a:cs typeface="Symbol"/>
              </a:rPr>
              <a:t></a:t>
            </a:r>
            <a:r>
              <a:rPr dirty="0" sz="1600" spc="25" b="1" i="1">
                <a:latin typeface="Consolas"/>
                <a:cs typeface="Consolas"/>
              </a:rPr>
              <a:t>A</a:t>
            </a:r>
            <a:r>
              <a:rPr dirty="0" baseline="-21164" sz="1575" spc="37" b="1" i="1">
                <a:latin typeface="Consolas"/>
                <a:cs typeface="Consolas"/>
              </a:rPr>
              <a:t>i</a:t>
            </a:r>
            <a:r>
              <a:rPr dirty="0" sz="1600" spc="25" b="1">
                <a:latin typeface="Consolas"/>
                <a:cs typeface="Consolas"/>
              </a:rPr>
              <a:t>| </a:t>
            </a:r>
            <a:r>
              <a:rPr dirty="0" sz="1600" b="1">
                <a:latin typeface="Symbol"/>
                <a:cs typeface="Symbol"/>
              </a:rPr>
              <a:t></a:t>
            </a:r>
            <a:r>
              <a:rPr dirty="0" sz="1600" spc="320" b="1">
                <a:latin typeface="Times New Roman"/>
                <a:cs typeface="Times New Roman"/>
              </a:rPr>
              <a:t> </a:t>
            </a:r>
            <a:r>
              <a:rPr dirty="0" sz="1600" spc="25" b="1">
                <a:latin typeface="Symbol"/>
                <a:cs typeface="Symbol"/>
              </a:rPr>
              <a:t></a:t>
            </a:r>
            <a:r>
              <a:rPr dirty="0" sz="1600" spc="25" b="1">
                <a:latin typeface="Consolas"/>
                <a:cs typeface="Consolas"/>
              </a:rPr>
              <a:t>|</a:t>
            </a:r>
            <a:r>
              <a:rPr dirty="0" sz="1600" spc="25" b="1" i="1">
                <a:latin typeface="Consolas"/>
                <a:cs typeface="Consolas"/>
              </a:rPr>
              <a:t>A</a:t>
            </a:r>
            <a:r>
              <a:rPr dirty="0" baseline="-21164" sz="1575" spc="37" b="1" i="1">
                <a:latin typeface="Consolas"/>
                <a:cs typeface="Consolas"/>
              </a:rPr>
              <a:t>i</a:t>
            </a:r>
            <a:r>
              <a:rPr dirty="0" sz="1600" spc="25" b="1">
                <a:latin typeface="Consolas"/>
                <a:cs typeface="Consolas"/>
              </a:rPr>
              <a:t>|</a:t>
            </a:r>
            <a:endParaRPr sz="1600">
              <a:latin typeface="Consolas"/>
              <a:cs typeface="Consolas"/>
            </a:endParaRPr>
          </a:p>
          <a:p>
            <a:pPr marL="179070">
              <a:lnSpc>
                <a:spcPts val="1170"/>
              </a:lnSpc>
              <a:tabLst>
                <a:tab pos="967105" algn="l"/>
              </a:tabLst>
            </a:pPr>
            <a:r>
              <a:rPr dirty="0" sz="1050" spc="5" b="1" i="1">
                <a:latin typeface="Consolas"/>
                <a:cs typeface="Consolas"/>
              </a:rPr>
              <a:t>i	i</a:t>
            </a:r>
            <a:endParaRPr sz="1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02791"/>
            <a:ext cx="4246245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AF5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5">
                <a:solidFill>
                  <a:srgbClr val="00AF50"/>
                </a:solidFill>
                <a:latin typeface="Tahoma"/>
                <a:cs typeface="Tahoma"/>
              </a:rPr>
              <a:t>W</a:t>
            </a:r>
            <a:r>
              <a:rPr dirty="0" sz="2400" spc="-45">
                <a:solidFill>
                  <a:srgbClr val="00AF50"/>
                </a:solidFill>
                <a:latin typeface="Tahoma"/>
                <a:cs typeface="Tahoma"/>
              </a:rPr>
              <a:t>e </a:t>
            </a:r>
            <a:r>
              <a:rPr dirty="0" sz="2400" spc="-5">
                <a:solidFill>
                  <a:srgbClr val="00AF50"/>
                </a:solidFill>
                <a:latin typeface="Tahoma"/>
                <a:cs typeface="Tahoma"/>
              </a:rPr>
              <a:t>just learned: </a:t>
            </a:r>
            <a:r>
              <a:rPr dirty="0" sz="2400">
                <a:latin typeface="Consolas"/>
                <a:cs typeface="Consolas"/>
              </a:rPr>
              <a:t>|</a:t>
            </a:r>
            <a:r>
              <a:rPr dirty="0" sz="2400" i="1">
                <a:latin typeface="Consolas"/>
                <a:cs typeface="Consolas"/>
              </a:rPr>
              <a:t>I</a:t>
            </a:r>
            <a:r>
              <a:rPr dirty="0" sz="2400">
                <a:latin typeface="Consolas"/>
                <a:cs typeface="Consolas"/>
              </a:rPr>
              <a:t>| =</a:t>
            </a:r>
            <a:r>
              <a:rPr dirty="0" sz="2400" spc="20">
                <a:latin typeface="Consolas"/>
                <a:cs typeface="Consolas"/>
              </a:rPr>
              <a:t> </a:t>
            </a:r>
            <a:r>
              <a:rPr dirty="0" sz="2400" spc="-5" i="1">
                <a:latin typeface="Consolas"/>
                <a:cs typeface="Consolas"/>
              </a:rPr>
              <a:t>n</a:t>
            </a:r>
            <a:r>
              <a:rPr dirty="0" sz="2400" spc="-5">
                <a:latin typeface="Consolas"/>
                <a:cs typeface="Consolas"/>
              </a:rPr>
              <a:t>e</a:t>
            </a:r>
            <a:r>
              <a:rPr dirty="0" baseline="24305" sz="2400" spc="-7">
                <a:latin typeface="Consolas"/>
                <a:cs typeface="Consolas"/>
              </a:rPr>
              <a:t>–</a:t>
            </a:r>
            <a:r>
              <a:rPr dirty="0" baseline="24305" sz="2400" spc="-7" i="1">
                <a:latin typeface="Consolas"/>
                <a:cs typeface="Consolas"/>
              </a:rPr>
              <a:t>c</a:t>
            </a:r>
            <a:endParaRPr baseline="24305" sz="24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6684" y="2410129"/>
            <a:ext cx="44386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10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993569"/>
            <a:ext cx="2163445" cy="1114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Tahoma"/>
                <a:cs typeface="Tahoma"/>
              </a:rPr>
              <a:t>Let’s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try: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i="1">
                <a:latin typeface="Consolas"/>
                <a:cs typeface="Consolas"/>
              </a:rPr>
              <a:t>c 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ln(</a:t>
            </a:r>
            <a:r>
              <a:rPr dirty="0" sz="2000" spc="-5" i="1">
                <a:latin typeface="Consolas"/>
                <a:cs typeface="Consolas"/>
              </a:rPr>
              <a:t>n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i="1">
                <a:latin typeface="Consolas"/>
                <a:cs typeface="Consolas"/>
              </a:rPr>
              <a:t>c 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2ln(</a:t>
            </a:r>
            <a:r>
              <a:rPr dirty="0" sz="2000" spc="-5" i="1">
                <a:latin typeface="Consolas"/>
                <a:cs typeface="Consolas"/>
              </a:rPr>
              <a:t>n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9165" y="2410129"/>
            <a:ext cx="1071245" cy="697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ahoma"/>
                <a:cs typeface="Tahoma"/>
              </a:rPr>
              <a:t>then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5" i="1">
                <a:latin typeface="Consolas"/>
                <a:cs typeface="Consolas"/>
              </a:rPr>
              <a:t>n</a:t>
            </a:r>
            <a:r>
              <a:rPr dirty="0" sz="2000" spc="5">
                <a:latin typeface="Consolas"/>
                <a:cs typeface="Consolas"/>
              </a:rPr>
              <a:t>e</a:t>
            </a:r>
            <a:r>
              <a:rPr dirty="0" baseline="25641" sz="1950" spc="7">
                <a:latin typeface="Consolas"/>
                <a:cs typeface="Consolas"/>
              </a:rPr>
              <a:t>–</a:t>
            </a:r>
            <a:r>
              <a:rPr dirty="0" baseline="25641" sz="1950" spc="7" i="1">
                <a:latin typeface="Consolas"/>
                <a:cs typeface="Consolas"/>
              </a:rPr>
              <a:t>c</a:t>
            </a:r>
            <a:endParaRPr baseline="25641" sz="19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Tahoma"/>
                <a:cs typeface="Tahoma"/>
              </a:rPr>
              <a:t>then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5" i="1">
                <a:latin typeface="Consolas"/>
                <a:cs typeface="Consolas"/>
              </a:rPr>
              <a:t>n</a:t>
            </a:r>
            <a:r>
              <a:rPr dirty="0" sz="2000" spc="5">
                <a:latin typeface="Consolas"/>
                <a:cs typeface="Consolas"/>
              </a:rPr>
              <a:t>e</a:t>
            </a:r>
            <a:r>
              <a:rPr dirty="0" baseline="25641" sz="1950" spc="7">
                <a:latin typeface="Consolas"/>
                <a:cs typeface="Consolas"/>
              </a:rPr>
              <a:t>–</a:t>
            </a:r>
            <a:r>
              <a:rPr dirty="0" baseline="25641" sz="1950" spc="7" i="1">
                <a:latin typeface="Consolas"/>
                <a:cs typeface="Consolas"/>
              </a:rPr>
              <a:t>c</a:t>
            </a:r>
            <a:endParaRPr baseline="25641" sz="195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9647" y="2775889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5573" y="2333929"/>
            <a:ext cx="1878964" cy="814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6666" sz="3000" spc="-7">
                <a:latin typeface="Consolas"/>
                <a:cs typeface="Consolas"/>
              </a:rPr>
              <a:t>=</a:t>
            </a:r>
            <a:r>
              <a:rPr dirty="0" baseline="-16666" sz="3000" spc="-112">
                <a:latin typeface="Consolas"/>
                <a:cs typeface="Consolas"/>
              </a:rPr>
              <a:t> </a:t>
            </a:r>
            <a:r>
              <a:rPr dirty="0" baseline="-16666" sz="3000" spc="15" i="1">
                <a:latin typeface="Consolas"/>
                <a:cs typeface="Consolas"/>
              </a:rPr>
              <a:t>n</a:t>
            </a:r>
            <a:r>
              <a:rPr dirty="0" baseline="-16666" sz="3000" spc="15">
                <a:latin typeface="Consolas"/>
                <a:cs typeface="Consolas"/>
              </a:rPr>
              <a:t>e</a:t>
            </a:r>
            <a:r>
              <a:rPr dirty="0" sz="1300" spc="10">
                <a:latin typeface="Consolas"/>
                <a:cs typeface="Consolas"/>
              </a:rPr>
              <a:t>–ln(</a:t>
            </a:r>
            <a:r>
              <a:rPr dirty="0" sz="1300" spc="10" i="1">
                <a:latin typeface="Consolas"/>
                <a:cs typeface="Consolas"/>
              </a:rPr>
              <a:t>n</a:t>
            </a:r>
            <a:r>
              <a:rPr dirty="0" sz="1300" spc="10">
                <a:latin typeface="Consolas"/>
                <a:cs typeface="Consolas"/>
              </a:rPr>
              <a:t>)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645920" algn="l"/>
              </a:tabLst>
            </a:pPr>
            <a:r>
              <a:rPr dirty="0" baseline="-16666" sz="3000" spc="-7">
                <a:latin typeface="Consolas"/>
                <a:cs typeface="Consolas"/>
              </a:rPr>
              <a:t>=</a:t>
            </a:r>
            <a:r>
              <a:rPr dirty="0" baseline="-16666" sz="3000" spc="-7">
                <a:latin typeface="Consolas"/>
                <a:cs typeface="Consolas"/>
              </a:rPr>
              <a:t> </a:t>
            </a:r>
            <a:r>
              <a:rPr dirty="0" baseline="-16666" sz="3000" spc="-7" i="1">
                <a:latin typeface="Consolas"/>
                <a:cs typeface="Consolas"/>
              </a:rPr>
              <a:t>n</a:t>
            </a:r>
            <a:r>
              <a:rPr dirty="0" baseline="-16666" sz="3000" spc="-15">
                <a:latin typeface="Consolas"/>
                <a:cs typeface="Consolas"/>
              </a:rPr>
              <a:t>e</a:t>
            </a:r>
            <a:r>
              <a:rPr dirty="0" sz="1300" spc="15">
                <a:latin typeface="Consolas"/>
                <a:cs typeface="Consolas"/>
              </a:rPr>
              <a:t>–</a:t>
            </a:r>
            <a:r>
              <a:rPr dirty="0" sz="1300" spc="10">
                <a:latin typeface="Consolas"/>
                <a:cs typeface="Consolas"/>
              </a:rPr>
              <a:t>2</a:t>
            </a:r>
            <a:r>
              <a:rPr dirty="0" sz="1300" spc="15">
                <a:latin typeface="Consolas"/>
                <a:cs typeface="Consolas"/>
              </a:rPr>
              <a:t>l</a:t>
            </a:r>
            <a:r>
              <a:rPr dirty="0" sz="1300" spc="20">
                <a:latin typeface="Consolas"/>
                <a:cs typeface="Consolas"/>
              </a:rPr>
              <a:t>n(</a:t>
            </a:r>
            <a:r>
              <a:rPr dirty="0" sz="1300" spc="20" i="1">
                <a:latin typeface="Consolas"/>
                <a:cs typeface="Consolas"/>
              </a:rPr>
              <a:t>n</a:t>
            </a:r>
            <a:r>
              <a:rPr dirty="0" sz="1300" spc="15">
                <a:latin typeface="Consolas"/>
                <a:cs typeface="Consolas"/>
              </a:rPr>
              <a:t>)</a:t>
            </a:r>
            <a:r>
              <a:rPr dirty="0" sz="1300">
                <a:latin typeface="Consolas"/>
                <a:cs typeface="Consolas"/>
              </a:rPr>
              <a:t>	</a:t>
            </a:r>
            <a:r>
              <a:rPr dirty="0" sz="1300" spc="-325">
                <a:latin typeface="Consolas"/>
                <a:cs typeface="Consolas"/>
              </a:rPr>
              <a:t>1</a:t>
            </a:r>
            <a:r>
              <a:rPr dirty="0" baseline="-16666" sz="3000" spc="-757" i="1">
                <a:latin typeface="Consolas"/>
                <a:cs typeface="Consolas"/>
              </a:rPr>
              <a:t>/</a:t>
            </a:r>
            <a:r>
              <a:rPr dirty="0" baseline="-47008" sz="1950" spc="22" i="1">
                <a:latin typeface="Consolas"/>
                <a:cs typeface="Consolas"/>
              </a:rPr>
              <a:t>n</a:t>
            </a:r>
            <a:endParaRPr baseline="-47008" sz="195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140" y="4019474"/>
            <a:ext cx="158432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31290" algn="l"/>
              </a:tabLst>
            </a:pPr>
            <a:r>
              <a:rPr dirty="0" sz="2000" spc="-10">
                <a:latin typeface="Tahoma"/>
                <a:cs typeface="Tahoma"/>
              </a:rPr>
              <a:t>t</a:t>
            </a:r>
            <a:r>
              <a:rPr dirty="0" sz="2000" spc="-5">
                <a:latin typeface="Tahoma"/>
                <a:cs typeface="Tahoma"/>
              </a:rPr>
              <a:t>h</a:t>
            </a:r>
            <a:r>
              <a:rPr dirty="0" sz="2000" spc="-10">
                <a:latin typeface="Tahoma"/>
                <a:cs typeface="Tahoma"/>
              </a:rPr>
              <a:t>e</a:t>
            </a:r>
            <a:r>
              <a:rPr dirty="0" sz="2000" spc="-5">
                <a:latin typeface="Tahoma"/>
                <a:cs typeface="Tahoma"/>
              </a:rPr>
              <a:t>n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5">
                <a:latin typeface="Consolas"/>
                <a:cs typeface="Consolas"/>
              </a:rPr>
              <a:t>|</a:t>
            </a:r>
            <a:r>
              <a:rPr dirty="0" sz="2000" spc="-5" i="1">
                <a:latin typeface="Consolas"/>
                <a:cs typeface="Consolas"/>
              </a:rPr>
              <a:t>I</a:t>
            </a:r>
            <a:r>
              <a:rPr dirty="0" sz="2000" spc="-5">
                <a:latin typeface="Consolas"/>
                <a:cs typeface="Consolas"/>
              </a:rPr>
              <a:t>|</a:t>
            </a:r>
            <a:r>
              <a:rPr dirty="0" sz="2000">
                <a:latin typeface="Consolas"/>
                <a:cs typeface="Consolas"/>
              </a:rPr>
              <a:t> </a:t>
            </a:r>
            <a:r>
              <a:rPr dirty="0" sz="2000" spc="-5">
                <a:latin typeface="Symbol"/>
                <a:cs typeface="Symbol"/>
              </a:rPr>
              <a:t>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602913"/>
            <a:ext cx="1186815" cy="1114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So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if: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i="1">
                <a:latin typeface="Consolas"/>
                <a:cs typeface="Consolas"/>
              </a:rPr>
              <a:t>p</a:t>
            </a:r>
            <a:r>
              <a:rPr dirty="0" sz="2000" spc="-100" i="1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i="1">
                <a:latin typeface="Consolas"/>
                <a:cs typeface="Consolas"/>
              </a:rPr>
              <a:t>p</a:t>
            </a:r>
            <a:r>
              <a:rPr dirty="0" sz="2000" spc="-100" i="1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=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6673" y="3882313"/>
            <a:ext cx="712470" cy="875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dirty="0" sz="1300" spc="-105">
                <a:latin typeface="Consolas"/>
                <a:cs typeface="Consolas"/>
              </a:rPr>
              <a:t>ln(</a:t>
            </a:r>
            <a:r>
              <a:rPr dirty="0" sz="1300" spc="-105" i="1">
                <a:latin typeface="Consolas"/>
                <a:cs typeface="Consolas"/>
              </a:rPr>
              <a:t>n</a:t>
            </a:r>
            <a:r>
              <a:rPr dirty="0" sz="1300" spc="-105">
                <a:latin typeface="Consolas"/>
                <a:cs typeface="Consolas"/>
              </a:rPr>
              <a:t>)</a:t>
            </a:r>
            <a:r>
              <a:rPr dirty="0" baseline="-16666" sz="3000" spc="-157" i="1">
                <a:latin typeface="Consolas"/>
                <a:cs typeface="Consolas"/>
              </a:rPr>
              <a:t>/</a:t>
            </a:r>
            <a:r>
              <a:rPr dirty="0" baseline="-47008" sz="1950" spc="-157" i="1">
                <a:latin typeface="Consolas"/>
                <a:cs typeface="Consolas"/>
              </a:rPr>
              <a:t>n  </a:t>
            </a:r>
            <a:r>
              <a:rPr dirty="0" sz="1300" spc="10">
                <a:latin typeface="Consolas"/>
                <a:cs typeface="Consolas"/>
              </a:rPr>
              <a:t>2</a:t>
            </a:r>
            <a:r>
              <a:rPr dirty="0" sz="1300" spc="15">
                <a:latin typeface="Consolas"/>
                <a:cs typeface="Consolas"/>
              </a:rPr>
              <a:t>l</a:t>
            </a:r>
            <a:r>
              <a:rPr dirty="0" sz="1300" spc="10">
                <a:latin typeface="Consolas"/>
                <a:cs typeface="Consolas"/>
              </a:rPr>
              <a:t>n</a:t>
            </a:r>
            <a:r>
              <a:rPr dirty="0" sz="1300" spc="20">
                <a:latin typeface="Consolas"/>
                <a:cs typeface="Consolas"/>
              </a:rPr>
              <a:t>(</a:t>
            </a:r>
            <a:r>
              <a:rPr dirty="0" sz="1300" spc="20" i="1">
                <a:latin typeface="Consolas"/>
                <a:cs typeface="Consolas"/>
              </a:rPr>
              <a:t>n</a:t>
            </a:r>
            <a:r>
              <a:rPr dirty="0" sz="1300" spc="-325">
                <a:latin typeface="Consolas"/>
                <a:cs typeface="Consolas"/>
              </a:rPr>
              <a:t>)</a:t>
            </a:r>
            <a:r>
              <a:rPr dirty="0" baseline="-16666" sz="3000" spc="-750" i="1">
                <a:latin typeface="Consolas"/>
                <a:cs typeface="Consolas"/>
              </a:rPr>
              <a:t>/</a:t>
            </a:r>
            <a:r>
              <a:rPr dirty="0" baseline="-47008" sz="1950" spc="22" i="1">
                <a:latin typeface="Consolas"/>
                <a:cs typeface="Consolas"/>
              </a:rPr>
              <a:t>n</a:t>
            </a:r>
            <a:endParaRPr baseline="-47008" sz="195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9140" y="4385233"/>
            <a:ext cx="130429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ahoma"/>
                <a:cs typeface="Tahoma"/>
              </a:rPr>
              <a:t>then </a:t>
            </a:r>
            <a:r>
              <a:rPr dirty="0" sz="2000" spc="-5">
                <a:latin typeface="Consolas"/>
                <a:cs typeface="Consolas"/>
              </a:rPr>
              <a:t>|</a:t>
            </a:r>
            <a:r>
              <a:rPr dirty="0" sz="2000" spc="-5" i="1">
                <a:latin typeface="Consolas"/>
                <a:cs typeface="Consolas"/>
              </a:rPr>
              <a:t>I</a:t>
            </a:r>
            <a:r>
              <a:rPr dirty="0" sz="2000" spc="-5">
                <a:latin typeface="Consolas"/>
                <a:cs typeface="Consolas"/>
              </a:rPr>
              <a:t>|</a:t>
            </a:r>
            <a:r>
              <a:rPr dirty="0" sz="2000" spc="-75">
                <a:latin typeface="Consolas"/>
                <a:cs typeface="Consolas"/>
              </a:rPr>
              <a:t> </a:t>
            </a:r>
            <a:r>
              <a:rPr dirty="0" sz="2000" spc="-5">
                <a:latin typeface="Symbol"/>
                <a:cs typeface="Symbol"/>
              </a:rPr>
              <a:t>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7984" y="4309033"/>
            <a:ext cx="245110" cy="448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325">
                <a:latin typeface="Consolas"/>
                <a:cs typeface="Consolas"/>
              </a:rPr>
              <a:t>1</a:t>
            </a:r>
            <a:r>
              <a:rPr dirty="0" baseline="-16666" sz="3000" spc="-757" i="1">
                <a:latin typeface="Consolas"/>
                <a:cs typeface="Consolas"/>
              </a:rPr>
              <a:t>/</a:t>
            </a:r>
            <a:r>
              <a:rPr dirty="0" baseline="-47008" sz="1950" spc="22" i="1">
                <a:latin typeface="Consolas"/>
                <a:cs typeface="Consolas"/>
              </a:rPr>
              <a:t>n</a:t>
            </a:r>
            <a:endParaRPr baseline="-47008" sz="195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8409" y="4385233"/>
            <a:ext cx="445134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→</a:t>
            </a:r>
            <a:r>
              <a:rPr dirty="0" sz="2000" spc="-9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0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390" y="4385233"/>
            <a:ext cx="104838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ahoma"/>
                <a:cs typeface="Tahoma"/>
              </a:rPr>
              <a:t>as </a:t>
            </a:r>
            <a:r>
              <a:rPr dirty="0" sz="2000" spc="-5" i="1">
                <a:latin typeface="Consolas"/>
                <a:cs typeface="Consolas"/>
              </a:rPr>
              <a:t>n </a:t>
            </a:r>
            <a:r>
              <a:rPr dirty="0" sz="2000" spc="-5">
                <a:latin typeface="Consolas"/>
                <a:cs typeface="Consolas"/>
              </a:rPr>
              <a:t>→</a:t>
            </a:r>
            <a:r>
              <a:rPr dirty="0" sz="2000" spc="-9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∞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9079" y="253745"/>
            <a:ext cx="6653783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Case of No Isolated</a:t>
            </a:r>
            <a:r>
              <a:rPr dirty="0" spc="-85"/>
              <a:t> </a:t>
            </a:r>
            <a:r>
              <a:rPr dirty="0" spc="-5"/>
              <a:t>Nodes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5287645" cy="161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N</a:t>
            </a:r>
            <a:r>
              <a:rPr dirty="0" sz="2400" spc="-5">
                <a:latin typeface="Tahoma"/>
                <a:cs typeface="Tahoma"/>
              </a:rPr>
              <a:t>etLogo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website: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dirty="0" sz="2000" spc="-5" u="heavy">
                <a:solidFill>
                  <a:srgbClr val="0000FF"/>
                </a:solidFill>
                <a:latin typeface="Tahoma"/>
                <a:cs typeface="Tahoma"/>
                <a:hlinkClick r:id="rId4"/>
              </a:rPr>
              <a:t>http://ccl.northwestern.edu/netlogo/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Models specified in the class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website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3775710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17570" y="253745"/>
            <a:ext cx="2543555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Downloading</a:t>
            </a:r>
            <a:r>
              <a:rPr dirty="0" spc="-95"/>
              <a:t> </a:t>
            </a:r>
            <a:r>
              <a:rPr dirty="0" spc="-5"/>
              <a:t>NetLogo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9079" y="253745"/>
            <a:ext cx="7338809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Evolution of </a:t>
            </a:r>
            <a:r>
              <a:rPr dirty="0"/>
              <a:t>a </a:t>
            </a:r>
            <a:r>
              <a:rPr dirty="0" spc="-5"/>
              <a:t>Random</a:t>
            </a:r>
            <a:r>
              <a:rPr dirty="0" spc="-80"/>
              <a:t> </a:t>
            </a:r>
            <a:r>
              <a:rPr dirty="0" spc="-5"/>
              <a:t>Graph</a:t>
            </a:r>
          </a:p>
        </p:txBody>
      </p:sp>
      <p:sp>
        <p:nvSpPr>
          <p:cNvPr id="7" name="object 7"/>
          <p:cNvSpPr/>
          <p:nvPr/>
        </p:nvSpPr>
        <p:spPr>
          <a:xfrm>
            <a:off x="1168146" y="1091196"/>
            <a:ext cx="1809750" cy="5493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4412" y="1117066"/>
            <a:ext cx="1714512" cy="454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14412" y="1117066"/>
            <a:ext cx="1714500" cy="454659"/>
          </a:xfrm>
          <a:custGeom>
            <a:avLst/>
            <a:gdLst/>
            <a:ahLst/>
            <a:cxnLst/>
            <a:rect l="l" t="t" r="r" b="b"/>
            <a:pathLst>
              <a:path w="1714500" h="454659">
                <a:moveTo>
                  <a:pt x="1714512" y="0"/>
                </a:moveTo>
                <a:lnTo>
                  <a:pt x="1714512" y="291846"/>
                </a:lnTo>
                <a:lnTo>
                  <a:pt x="857262" y="454545"/>
                </a:lnTo>
                <a:lnTo>
                  <a:pt x="0" y="291846"/>
                </a:lnTo>
                <a:lnTo>
                  <a:pt x="0" y="0"/>
                </a:lnTo>
                <a:lnTo>
                  <a:pt x="1714512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8146" y="1401317"/>
            <a:ext cx="1809750" cy="810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14412" y="1428737"/>
            <a:ext cx="1714512" cy="7142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14412" y="1428737"/>
            <a:ext cx="1714500" cy="714375"/>
          </a:xfrm>
          <a:custGeom>
            <a:avLst/>
            <a:gdLst/>
            <a:ahLst/>
            <a:cxnLst/>
            <a:rect l="l" t="t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8146" y="1972817"/>
            <a:ext cx="1809750" cy="8107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14412" y="2000237"/>
            <a:ext cx="1714512" cy="714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14412" y="2000237"/>
            <a:ext cx="1714500" cy="714375"/>
          </a:xfrm>
          <a:custGeom>
            <a:avLst/>
            <a:gdLst/>
            <a:ahLst/>
            <a:cxnLst/>
            <a:rect l="l" t="t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8146" y="2544317"/>
            <a:ext cx="1809750" cy="8107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4412" y="2571750"/>
            <a:ext cx="1714512" cy="7142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14412" y="2571750"/>
            <a:ext cx="1714500" cy="714375"/>
          </a:xfrm>
          <a:custGeom>
            <a:avLst/>
            <a:gdLst/>
            <a:ahLst/>
            <a:cxnLst/>
            <a:rect l="l" t="t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68146" y="3115817"/>
            <a:ext cx="1809750" cy="8107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14412" y="3143351"/>
            <a:ext cx="1714512" cy="714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14412" y="3143351"/>
            <a:ext cx="1714500" cy="714375"/>
          </a:xfrm>
          <a:custGeom>
            <a:avLst/>
            <a:gdLst/>
            <a:ahLst/>
            <a:cxnLst/>
            <a:rect l="l" t="t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68146" y="3687317"/>
            <a:ext cx="1809750" cy="8107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14412" y="3714851"/>
            <a:ext cx="1714512" cy="7142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14412" y="3714851"/>
            <a:ext cx="1714500" cy="714375"/>
          </a:xfrm>
          <a:custGeom>
            <a:avLst/>
            <a:gdLst/>
            <a:ahLst/>
            <a:cxnLst/>
            <a:rect l="l" t="t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68146" y="4258817"/>
            <a:ext cx="1809750" cy="8107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14412" y="4286351"/>
            <a:ext cx="1714512" cy="714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14412" y="4286351"/>
            <a:ext cx="1714500" cy="714375"/>
          </a:xfrm>
          <a:custGeom>
            <a:avLst/>
            <a:gdLst/>
            <a:ahLst/>
            <a:cxnLst/>
            <a:rect l="l" t="t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68146" y="4830317"/>
            <a:ext cx="1809750" cy="8107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14412" y="4857762"/>
            <a:ext cx="1714512" cy="7142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14412" y="4857762"/>
            <a:ext cx="1714500" cy="714375"/>
          </a:xfrm>
          <a:custGeom>
            <a:avLst/>
            <a:gdLst/>
            <a:ahLst/>
            <a:cxnLst/>
            <a:rect l="l" t="t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68146" y="5401817"/>
            <a:ext cx="1809750" cy="8107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14412" y="5429364"/>
            <a:ext cx="1714512" cy="7142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14412" y="5429364"/>
            <a:ext cx="1714500" cy="714375"/>
          </a:xfrm>
          <a:custGeom>
            <a:avLst/>
            <a:gdLst/>
            <a:ahLst/>
            <a:cxnLst/>
            <a:rect l="l" t="t" r="r" b="b"/>
            <a:pathLst>
              <a:path w="1714500" h="714375">
                <a:moveTo>
                  <a:pt x="1714512" y="0"/>
                </a:moveTo>
                <a:lnTo>
                  <a:pt x="1714512" y="546455"/>
                </a:lnTo>
                <a:lnTo>
                  <a:pt x="857262" y="714286"/>
                </a:lnTo>
                <a:lnTo>
                  <a:pt x="0" y="546455"/>
                </a:lnTo>
                <a:lnTo>
                  <a:pt x="0" y="0"/>
                </a:lnTo>
                <a:lnTo>
                  <a:pt x="857262" y="167830"/>
                </a:lnTo>
                <a:lnTo>
                  <a:pt x="1714512" y="0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352473" y="1143736"/>
            <a:ext cx="1437640" cy="4903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ct val="100000"/>
              </a:lnSpc>
            </a:pPr>
            <a:r>
              <a:rPr dirty="0" sz="2400">
                <a:latin typeface="Consolas"/>
                <a:cs typeface="Consolas"/>
              </a:rPr>
              <a:t>0</a:t>
            </a:r>
            <a:endParaRPr sz="24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dirty="0" sz="1600" spc="-280" i="1">
                <a:latin typeface="Consolas"/>
                <a:cs typeface="Consolas"/>
              </a:rPr>
              <a:t>c</a:t>
            </a:r>
            <a:r>
              <a:rPr dirty="0" baseline="-16203" sz="3600" spc="-419" i="1">
                <a:latin typeface="Consolas"/>
                <a:cs typeface="Consolas"/>
              </a:rPr>
              <a:t>/</a:t>
            </a:r>
            <a:r>
              <a:rPr dirty="0" baseline="-45138" sz="2400" spc="-419" i="1">
                <a:latin typeface="Consolas"/>
                <a:cs typeface="Consolas"/>
              </a:rPr>
              <a:t>n</a:t>
            </a:r>
            <a:endParaRPr baseline="-45138" sz="2400">
              <a:latin typeface="Consolas"/>
              <a:cs typeface="Consolas"/>
            </a:endParaRPr>
          </a:p>
          <a:p>
            <a:pPr algn="ctr" marL="553720" marR="544830" indent="-1270">
              <a:lnSpc>
                <a:spcPts val="4500"/>
              </a:lnSpc>
              <a:spcBef>
                <a:spcPts val="420"/>
              </a:spcBef>
            </a:pPr>
            <a:r>
              <a:rPr dirty="0" sz="1600" spc="-280">
                <a:latin typeface="Consolas"/>
                <a:cs typeface="Consolas"/>
              </a:rPr>
              <a:t>1</a:t>
            </a:r>
            <a:r>
              <a:rPr dirty="0" baseline="-16203" sz="3600" spc="-419" i="1">
                <a:latin typeface="Consolas"/>
                <a:cs typeface="Consolas"/>
              </a:rPr>
              <a:t>/</a:t>
            </a:r>
            <a:r>
              <a:rPr dirty="0" baseline="-45138" sz="2400" spc="-419" i="1">
                <a:latin typeface="Consolas"/>
                <a:cs typeface="Consolas"/>
              </a:rPr>
              <a:t>n  </a:t>
            </a:r>
            <a:r>
              <a:rPr dirty="0" sz="1600" spc="-200" i="1">
                <a:latin typeface="Consolas"/>
                <a:cs typeface="Consolas"/>
              </a:rPr>
              <a:t>c</a:t>
            </a:r>
            <a:r>
              <a:rPr dirty="0" sz="1600" spc="-670">
                <a:latin typeface="Consolas"/>
                <a:cs typeface="Consolas"/>
              </a:rPr>
              <a:t>′</a:t>
            </a:r>
            <a:r>
              <a:rPr dirty="0" baseline="-16203" sz="3600" spc="-750" i="1">
                <a:latin typeface="Consolas"/>
                <a:cs typeface="Consolas"/>
              </a:rPr>
              <a:t>/</a:t>
            </a:r>
            <a:r>
              <a:rPr dirty="0" baseline="-45138" sz="2400" i="1">
                <a:latin typeface="Consolas"/>
                <a:cs typeface="Consolas"/>
              </a:rPr>
              <a:t>n</a:t>
            </a:r>
            <a:endParaRPr baseline="-45138" sz="2400">
              <a:latin typeface="Consolas"/>
              <a:cs typeface="Consolas"/>
            </a:endParaRPr>
          </a:p>
          <a:p>
            <a:pPr algn="ctr" marL="635">
              <a:lnSpc>
                <a:spcPct val="100000"/>
              </a:lnSpc>
              <a:spcBef>
                <a:spcPts val="1200"/>
              </a:spcBef>
            </a:pPr>
            <a:r>
              <a:rPr dirty="0" sz="1600" spc="-110">
                <a:latin typeface="Consolas"/>
                <a:cs typeface="Consolas"/>
              </a:rPr>
              <a:t>log(</a:t>
            </a:r>
            <a:r>
              <a:rPr dirty="0" sz="1600" spc="-110" i="1">
                <a:latin typeface="Consolas"/>
                <a:cs typeface="Consolas"/>
              </a:rPr>
              <a:t>n</a:t>
            </a:r>
            <a:r>
              <a:rPr dirty="0" sz="1600" spc="-110">
                <a:latin typeface="Consolas"/>
                <a:cs typeface="Consolas"/>
              </a:rPr>
              <a:t>)</a:t>
            </a:r>
            <a:r>
              <a:rPr dirty="0" baseline="-16203" sz="3600" spc="-165" i="1">
                <a:latin typeface="Consolas"/>
                <a:cs typeface="Consolas"/>
              </a:rPr>
              <a:t>/</a:t>
            </a:r>
            <a:r>
              <a:rPr dirty="0" baseline="-45138" sz="2400" spc="-165" i="1">
                <a:latin typeface="Consolas"/>
                <a:cs typeface="Consolas"/>
              </a:rPr>
              <a:t>n</a:t>
            </a:r>
            <a:endParaRPr baseline="-45138" sz="24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  <a:spcBef>
                <a:spcPts val="1639"/>
              </a:spcBef>
            </a:pPr>
            <a:r>
              <a:rPr dirty="0" baseline="-16203" sz="3600" spc="-15">
                <a:latin typeface="Symbol"/>
                <a:cs typeface="Symbol"/>
              </a:rPr>
              <a:t></a:t>
            </a:r>
            <a:r>
              <a:rPr dirty="0" baseline="-16203" sz="3600" spc="-7">
                <a:latin typeface="Consolas"/>
                <a:cs typeface="Consolas"/>
              </a:rPr>
              <a:t>(</a:t>
            </a:r>
            <a:r>
              <a:rPr dirty="0" sz="1600">
                <a:latin typeface="Consolas"/>
                <a:cs typeface="Consolas"/>
              </a:rPr>
              <a:t>lo</a:t>
            </a:r>
            <a:r>
              <a:rPr dirty="0" sz="1600" spc="-5">
                <a:latin typeface="Consolas"/>
                <a:cs typeface="Consolas"/>
              </a:rPr>
              <a:t>g(</a:t>
            </a:r>
            <a:r>
              <a:rPr dirty="0" sz="1600" spc="-5" i="1">
                <a:latin typeface="Consolas"/>
                <a:cs typeface="Consolas"/>
              </a:rPr>
              <a:t>n</a:t>
            </a:r>
            <a:r>
              <a:rPr dirty="0" sz="1600" spc="-340">
                <a:latin typeface="Consolas"/>
                <a:cs typeface="Consolas"/>
              </a:rPr>
              <a:t>)</a:t>
            </a:r>
            <a:r>
              <a:rPr dirty="0" baseline="-16203" sz="3600" spc="-750" i="1">
                <a:latin typeface="Consolas"/>
                <a:cs typeface="Consolas"/>
              </a:rPr>
              <a:t>/</a:t>
            </a:r>
            <a:r>
              <a:rPr dirty="0" baseline="-45138" sz="2400" spc="-7" i="1">
                <a:latin typeface="Consolas"/>
                <a:cs typeface="Consolas"/>
              </a:rPr>
              <a:t>n</a:t>
            </a:r>
            <a:r>
              <a:rPr dirty="0" baseline="-16203" sz="3600">
                <a:latin typeface="Consolas"/>
                <a:cs typeface="Consolas"/>
              </a:rPr>
              <a:t>)</a:t>
            </a:r>
            <a:endParaRPr baseline="-16203" sz="3600">
              <a:latin typeface="Consolas"/>
              <a:cs typeface="Consolas"/>
            </a:endParaRPr>
          </a:p>
          <a:p>
            <a:pPr algn="ctr" marL="635">
              <a:lnSpc>
                <a:spcPct val="100000"/>
              </a:lnSpc>
              <a:spcBef>
                <a:spcPts val="2340"/>
              </a:spcBef>
            </a:pPr>
            <a:r>
              <a:rPr dirty="0" sz="2400" spc="-5">
                <a:latin typeface="Symbol"/>
                <a:cs typeface="Symbol"/>
              </a:rPr>
              <a:t></a:t>
            </a:r>
            <a:r>
              <a:rPr dirty="0" sz="2400" spc="-5">
                <a:latin typeface="Consolas"/>
                <a:cs typeface="Consolas"/>
              </a:rPr>
              <a:t>(</a:t>
            </a:r>
            <a:r>
              <a:rPr dirty="0" sz="2400" spc="-5" i="1">
                <a:latin typeface="Consolas"/>
                <a:cs typeface="Consolas"/>
              </a:rPr>
              <a:t>n</a:t>
            </a:r>
            <a:r>
              <a:rPr dirty="0" baseline="23569" sz="2475" spc="-7" i="1">
                <a:latin typeface="Symbol"/>
                <a:cs typeface="Symbol"/>
              </a:rPr>
              <a:t></a:t>
            </a:r>
            <a:r>
              <a:rPr dirty="0" baseline="24305" sz="2400" spc="-7">
                <a:latin typeface="Consolas"/>
                <a:cs typeface="Consolas"/>
              </a:rPr>
              <a:t>–1</a:t>
            </a:r>
            <a:r>
              <a:rPr dirty="0" sz="2400" spc="-5">
                <a:latin typeface="Consolas"/>
                <a:cs typeface="Consolas"/>
              </a:rPr>
              <a:t>)</a:t>
            </a:r>
            <a:endParaRPr sz="2400">
              <a:latin typeface="Consolas"/>
              <a:cs typeface="Consolas"/>
            </a:endParaRPr>
          </a:p>
          <a:p>
            <a:pPr algn="ctr" marL="354330" marR="346075">
              <a:lnSpc>
                <a:spcPct val="155400"/>
              </a:lnSpc>
              <a:spcBef>
                <a:spcPts val="20"/>
              </a:spcBef>
            </a:pPr>
            <a:r>
              <a:rPr dirty="0" sz="2400" spc="-10">
                <a:latin typeface="Symbol"/>
                <a:cs typeface="Symbol"/>
              </a:rPr>
              <a:t></a:t>
            </a:r>
            <a:r>
              <a:rPr dirty="0" sz="2400">
                <a:latin typeface="Consolas"/>
                <a:cs typeface="Consolas"/>
              </a:rPr>
              <a:t>(1)  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335619" y="6493460"/>
            <a:ext cx="187325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z="1000" spc="-5" b="1">
                <a:solidFill>
                  <a:srgbClr val="1F487C"/>
                </a:solidFill>
                <a:latin typeface="Tahoma"/>
                <a:cs typeface="Tahoma"/>
              </a:rPr>
              <a:t>40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6061" y="1452167"/>
            <a:ext cx="281305" cy="42640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00"/>
              </a:lnSpc>
            </a:pPr>
            <a:r>
              <a:rPr dirty="0" sz="2000">
                <a:latin typeface="Calibri"/>
                <a:cs typeface="Calibri"/>
              </a:rPr>
              <a:t>G</a:t>
            </a:r>
            <a:r>
              <a:rPr dirty="0" sz="2000" spc="-45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aph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s</a:t>
            </a:r>
            <a:r>
              <a:rPr dirty="0" sz="2000">
                <a:latin typeface="Calibri"/>
                <a:cs typeface="Calibri"/>
              </a:rPr>
              <a:t>t</a:t>
            </a:r>
            <a:r>
              <a:rPr dirty="0" sz="2000" spc="-5">
                <a:latin typeface="Calibri"/>
                <a:cs typeface="Calibri"/>
              </a:rPr>
              <a:t>ruc</a:t>
            </a:r>
            <a:r>
              <a:rPr dirty="0" sz="2000">
                <a:latin typeface="Calibri"/>
                <a:cs typeface="Calibri"/>
              </a:rPr>
              <a:t>t</a:t>
            </a:r>
            <a:r>
              <a:rPr dirty="0" sz="2000" spc="-5">
                <a:latin typeface="Calibri"/>
                <a:cs typeface="Calibri"/>
              </a:rPr>
              <a:t>u</a:t>
            </a:r>
            <a:r>
              <a:rPr dirty="0" sz="2000" spc="-30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i="1">
                <a:latin typeface="Consolas"/>
                <a:cs typeface="Consolas"/>
              </a:rPr>
              <a:t>G</a:t>
            </a:r>
            <a:r>
              <a:rPr dirty="0" sz="2000">
                <a:latin typeface="Consolas"/>
                <a:cs typeface="Consolas"/>
              </a:rPr>
              <a:t>(</a:t>
            </a:r>
            <a:r>
              <a:rPr dirty="0" sz="2000" i="1">
                <a:latin typeface="Consolas"/>
                <a:cs typeface="Consolas"/>
              </a:rPr>
              <a:t>n</a:t>
            </a:r>
            <a:r>
              <a:rPr dirty="0" sz="2000">
                <a:latin typeface="Consolas"/>
                <a:cs typeface="Consolas"/>
              </a:rPr>
              <a:t>,</a:t>
            </a:r>
            <a:r>
              <a:rPr dirty="0" sz="2000" i="1">
                <a:latin typeface="Consolas"/>
                <a:cs typeface="Consolas"/>
              </a:rPr>
              <a:t>p</a:t>
            </a:r>
            <a:r>
              <a:rPr dirty="0" sz="2000">
                <a:latin typeface="Consolas"/>
                <a:cs typeface="Consolas"/>
              </a:rPr>
              <a:t>)</a:t>
            </a:r>
            <a:r>
              <a:rPr dirty="0" sz="2000" spc="-640">
                <a:latin typeface="Consolas"/>
                <a:cs typeface="Consolas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i="1">
                <a:latin typeface="Consolas"/>
                <a:cs typeface="Consolas"/>
              </a:rPr>
              <a:t>p</a:t>
            </a:r>
            <a:r>
              <a:rPr dirty="0" sz="2000" spc="-645" i="1">
                <a:latin typeface="Consolas"/>
                <a:cs typeface="Consolas"/>
              </a:rPr>
              <a:t> </a:t>
            </a:r>
            <a:r>
              <a:rPr dirty="0" sz="2000">
                <a:latin typeface="Calibri"/>
                <a:cs typeface="Calibri"/>
              </a:rPr>
              <a:t>chan</a:t>
            </a:r>
            <a:r>
              <a:rPr dirty="0" sz="2000" spc="-20">
                <a:latin typeface="Calibri"/>
                <a:cs typeface="Calibri"/>
              </a:rPr>
              <a:t>g</a:t>
            </a:r>
            <a:r>
              <a:rPr dirty="0" sz="2000">
                <a:latin typeface="Calibri"/>
                <a:cs typeface="Calibri"/>
              </a:rPr>
              <a:t>e</a:t>
            </a:r>
            <a:r>
              <a:rPr dirty="0" sz="2000" spc="-5">
                <a:latin typeface="Calibri"/>
                <a:cs typeface="Calibri"/>
              </a:rPr>
              <a:t>s</a:t>
            </a:r>
            <a:r>
              <a:rPr dirty="0" sz="200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14027" y="973300"/>
            <a:ext cx="5575300" cy="5008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3719829">
              <a:lnSpc>
                <a:spcPct val="111700"/>
              </a:lnSpc>
            </a:pPr>
            <a:r>
              <a:rPr dirty="0" sz="2800" spc="-5">
                <a:latin typeface="Calibri"/>
                <a:cs typeface="Calibri"/>
              </a:rPr>
              <a:t>empty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graph  trees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2800" spc="-10">
                <a:latin typeface="Calibri"/>
                <a:cs typeface="Calibri"/>
              </a:rPr>
              <a:t>giant component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appears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2800" spc="-5">
                <a:latin typeface="Calibri"/>
                <a:cs typeface="Calibri"/>
              </a:rPr>
              <a:t>one </a:t>
            </a:r>
            <a:r>
              <a:rPr dirty="0" sz="2800" spc="-10">
                <a:latin typeface="Calibri"/>
                <a:cs typeface="Calibri"/>
              </a:rPr>
              <a:t>giant component, </a:t>
            </a:r>
            <a:r>
              <a:rPr dirty="0" sz="2800" spc="-15">
                <a:latin typeface="Calibri"/>
                <a:cs typeface="Calibri"/>
              </a:rPr>
              <a:t>others are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trees</a:t>
            </a:r>
            <a:endParaRPr sz="2800">
              <a:latin typeface="Calibri"/>
              <a:cs typeface="Calibri"/>
            </a:endParaRPr>
          </a:p>
          <a:p>
            <a:pPr marL="12700" marR="2487295">
              <a:lnSpc>
                <a:spcPct val="133800"/>
              </a:lnSpc>
              <a:spcBef>
                <a:spcPts val="10"/>
              </a:spcBef>
            </a:pPr>
            <a:r>
              <a:rPr dirty="0" sz="2800" i="1">
                <a:latin typeface="Consolas"/>
                <a:cs typeface="Consolas"/>
              </a:rPr>
              <a:t>G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sz="2800" i="1">
                <a:latin typeface="Consolas"/>
                <a:cs typeface="Consolas"/>
              </a:rPr>
              <a:t>n</a:t>
            </a:r>
            <a:r>
              <a:rPr dirty="0" sz="2800">
                <a:latin typeface="Consolas"/>
                <a:cs typeface="Consolas"/>
              </a:rPr>
              <a:t>,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sz="2800" spc="-969">
                <a:latin typeface="Consolas"/>
                <a:cs typeface="Consolas"/>
              </a:rPr>
              <a:t> </a:t>
            </a:r>
            <a:r>
              <a:rPr dirty="0" sz="2800" spc="-5">
                <a:latin typeface="Calibri"/>
                <a:cs typeface="Calibri"/>
              </a:rPr>
              <a:t>is </a:t>
            </a:r>
            <a:r>
              <a:rPr dirty="0" sz="2800" spc="-15">
                <a:latin typeface="Calibri"/>
                <a:cs typeface="Calibri"/>
              </a:rPr>
              <a:t>connected  </a:t>
            </a:r>
            <a:r>
              <a:rPr dirty="0" sz="2800" spc="-5">
                <a:latin typeface="Calibri"/>
                <a:cs typeface="Calibri"/>
              </a:rPr>
              <a:t>No </a:t>
            </a:r>
            <a:r>
              <a:rPr dirty="0" sz="2800" spc="-10">
                <a:latin typeface="Calibri"/>
                <a:cs typeface="Calibri"/>
              </a:rPr>
              <a:t>isolated </a:t>
            </a:r>
            <a:r>
              <a:rPr dirty="0" sz="2800" spc="-5">
                <a:latin typeface="Calibri"/>
                <a:cs typeface="Calibri"/>
              </a:rPr>
              <a:t>nodes  </a:t>
            </a:r>
            <a:r>
              <a:rPr dirty="0" sz="2800" spc="-10">
                <a:latin typeface="Calibri"/>
                <a:cs typeface="Calibri"/>
              </a:rPr>
              <a:t>finite</a:t>
            </a:r>
            <a:r>
              <a:rPr dirty="0" sz="2800" spc="-1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diameter</a:t>
            </a:r>
            <a:endParaRPr sz="2800">
              <a:latin typeface="Calibri"/>
              <a:cs typeface="Calibri"/>
            </a:endParaRPr>
          </a:p>
          <a:p>
            <a:pPr marL="12700" marR="1733550">
              <a:lnSpc>
                <a:spcPts val="4680"/>
              </a:lnSpc>
              <a:spcBef>
                <a:spcPts val="195"/>
              </a:spcBef>
            </a:pPr>
            <a:r>
              <a:rPr dirty="0" sz="2800" spc="-5">
                <a:latin typeface="Calibri"/>
                <a:cs typeface="Calibri"/>
              </a:rPr>
              <a:t>dense </a:t>
            </a:r>
            <a:r>
              <a:rPr dirty="0" sz="2800" spc="-15">
                <a:latin typeface="Calibri"/>
                <a:cs typeface="Calibri"/>
              </a:rPr>
              <a:t>graph, </a:t>
            </a:r>
            <a:r>
              <a:rPr dirty="0" sz="2800" spc="-10">
                <a:latin typeface="Calibri"/>
                <a:cs typeface="Calibri"/>
              </a:rPr>
              <a:t>diameter </a:t>
            </a:r>
            <a:r>
              <a:rPr dirty="0" sz="2800" spc="-5">
                <a:latin typeface="Calibri"/>
                <a:cs typeface="Calibri"/>
              </a:rPr>
              <a:t>is </a:t>
            </a:r>
            <a:r>
              <a:rPr dirty="0" sz="2800">
                <a:latin typeface="Calibri"/>
                <a:cs typeface="Calibri"/>
              </a:rPr>
              <a:t>2  </a:t>
            </a:r>
            <a:r>
              <a:rPr dirty="0" sz="2800" spc="-15">
                <a:latin typeface="Calibri"/>
                <a:cs typeface="Calibri"/>
              </a:rPr>
              <a:t>complete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02791"/>
            <a:ext cx="117856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I</a:t>
            </a:r>
            <a:r>
              <a:rPr dirty="0" sz="2400" spc="-5">
                <a:latin typeface="Tahoma"/>
                <a:cs typeface="Tahoma"/>
              </a:rPr>
              <a:t>f </a:t>
            </a:r>
            <a:r>
              <a:rPr dirty="0" sz="240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2400" spc="-85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C00000"/>
                </a:solidFill>
                <a:latin typeface="Consolas"/>
                <a:cs typeface="Consolas"/>
              </a:rPr>
              <a:t>&lt;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7248" y="1011351"/>
            <a:ext cx="311150" cy="537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335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dirty="0" baseline="-16203" sz="3600" spc="-750" i="1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dirty="0" baseline="-45138" sz="2400" i="1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baseline="-45138" sz="2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139" y="1561261"/>
            <a:ext cx="6868159" cy="608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8450" marR="5080" indent="-285750">
              <a:lnSpc>
                <a:spcPts val="2320"/>
              </a:lnSpc>
              <a:tabLst>
                <a:tab pos="2978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with high </a:t>
            </a:r>
            <a:r>
              <a:rPr dirty="0" sz="2000" spc="-20">
                <a:latin typeface="Tahoma"/>
                <a:cs typeface="Tahoma"/>
              </a:rPr>
              <a:t>probability, </a:t>
            </a:r>
            <a:r>
              <a:rPr dirty="0" sz="2000" spc="-10">
                <a:latin typeface="Tahoma"/>
                <a:cs typeface="Tahoma"/>
              </a:rPr>
              <a:t>there </a:t>
            </a:r>
            <a:r>
              <a:rPr dirty="0" sz="2000" spc="-5">
                <a:latin typeface="Tahoma"/>
                <a:cs typeface="Tahoma"/>
              </a:rPr>
              <a:t>is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no giant component</a:t>
            </a:r>
            <a:r>
              <a:rPr dirty="0" sz="2000" spc="-5">
                <a:latin typeface="Tahoma"/>
                <a:cs typeface="Tahoma"/>
              </a:rPr>
              <a:t>,</a:t>
            </a:r>
            <a:r>
              <a:rPr dirty="0" sz="2000" spc="11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with</a:t>
            </a:r>
            <a:r>
              <a:rPr dirty="0" sz="2000" spc="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all </a:t>
            </a:r>
            <a:r>
              <a:rPr dirty="0" sz="2000" spc="-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connected components of the </a:t>
            </a:r>
            <a:r>
              <a:rPr dirty="0" sz="2000" spc="-10">
                <a:latin typeface="Tahoma"/>
                <a:cs typeface="Tahoma"/>
              </a:rPr>
              <a:t>graph </a:t>
            </a:r>
            <a:r>
              <a:rPr dirty="0" sz="2000" spc="-5">
                <a:latin typeface="Tahoma"/>
                <a:cs typeface="Tahoma"/>
              </a:rPr>
              <a:t>having </a:t>
            </a:r>
            <a:r>
              <a:rPr dirty="0" sz="2000" spc="-10">
                <a:latin typeface="Tahoma"/>
                <a:cs typeface="Tahoma"/>
              </a:rPr>
              <a:t>size </a:t>
            </a:r>
            <a:r>
              <a:rPr dirty="0" sz="2000" spc="-5">
                <a:latin typeface="Consolas"/>
                <a:cs typeface="Consolas"/>
              </a:rPr>
              <a:t>O(log</a:t>
            </a:r>
            <a:r>
              <a:rPr dirty="0" sz="2000" spc="35">
                <a:latin typeface="Consolas"/>
                <a:cs typeface="Consolas"/>
              </a:rPr>
              <a:t> </a:t>
            </a:r>
            <a:r>
              <a:rPr dirty="0" sz="2000" spc="-5" i="1">
                <a:latin typeface="Consolas"/>
                <a:cs typeface="Consolas"/>
              </a:rPr>
              <a:t>n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651175"/>
            <a:ext cx="117856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If </a:t>
            </a:r>
            <a:r>
              <a:rPr dirty="0" sz="240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2400" spc="-85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C00000"/>
                </a:solidFill>
                <a:latin typeface="Consolas"/>
                <a:cs typeface="Consolas"/>
              </a:rPr>
              <a:t>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7248" y="2559735"/>
            <a:ext cx="311150" cy="537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335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dirty="0" baseline="-16203" sz="3600" spc="-750" i="1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dirty="0" baseline="-45138" sz="2400" i="1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baseline="-45138" sz="2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139" y="3109645"/>
            <a:ext cx="7424420" cy="608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8450" marR="5080" indent="-285750">
              <a:lnSpc>
                <a:spcPts val="2320"/>
              </a:lnSpc>
              <a:tabLst>
                <a:tab pos="2978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with high </a:t>
            </a:r>
            <a:r>
              <a:rPr dirty="0" sz="2000" spc="-20">
                <a:latin typeface="Tahoma"/>
                <a:cs typeface="Tahoma"/>
              </a:rPr>
              <a:t>probability, </a:t>
            </a:r>
            <a:r>
              <a:rPr dirty="0" sz="2000" spc="-10">
                <a:latin typeface="Tahoma"/>
                <a:cs typeface="Tahoma"/>
              </a:rPr>
              <a:t>there </a:t>
            </a:r>
            <a:r>
              <a:rPr dirty="0" sz="2000" spc="-5">
                <a:latin typeface="Tahoma"/>
                <a:cs typeface="Tahoma"/>
              </a:rPr>
              <a:t>is </a:t>
            </a:r>
            <a:r>
              <a:rPr dirty="0" sz="2000" spc="-5">
                <a:solidFill>
                  <a:srgbClr val="006FC0"/>
                </a:solidFill>
                <a:latin typeface="Tahoma"/>
                <a:cs typeface="Tahoma"/>
              </a:rPr>
              <a:t>a single giant component</a:t>
            </a:r>
            <a:r>
              <a:rPr dirty="0" sz="2000" spc="-5">
                <a:latin typeface="Tahoma"/>
                <a:cs typeface="Tahoma"/>
              </a:rPr>
              <a:t>,</a:t>
            </a:r>
            <a:r>
              <a:rPr dirty="0" sz="2000" spc="12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with</a:t>
            </a:r>
            <a:r>
              <a:rPr dirty="0" sz="2000" spc="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all </a:t>
            </a:r>
            <a:r>
              <a:rPr dirty="0" sz="2000" spc="-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other connected components having </a:t>
            </a:r>
            <a:r>
              <a:rPr dirty="0" sz="2000" spc="-10">
                <a:latin typeface="Tahoma"/>
                <a:cs typeface="Tahoma"/>
              </a:rPr>
              <a:t>size </a:t>
            </a:r>
            <a:r>
              <a:rPr dirty="0" sz="2000" spc="-5">
                <a:latin typeface="Consolas"/>
                <a:cs typeface="Consolas"/>
              </a:rPr>
              <a:t>O(log</a:t>
            </a:r>
            <a:r>
              <a:rPr dirty="0" sz="2000" spc="20">
                <a:latin typeface="Consolas"/>
                <a:cs typeface="Consolas"/>
              </a:rPr>
              <a:t> </a:t>
            </a:r>
            <a:r>
              <a:rPr dirty="0" sz="2000" spc="-5" i="1">
                <a:latin typeface="Consolas"/>
                <a:cs typeface="Consolas"/>
              </a:rPr>
              <a:t>n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4199559"/>
            <a:ext cx="117856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If </a:t>
            </a:r>
            <a:r>
              <a:rPr dirty="0" sz="2400">
                <a:solidFill>
                  <a:srgbClr val="C00000"/>
                </a:solidFill>
                <a:latin typeface="Consolas"/>
                <a:cs typeface="Consolas"/>
              </a:rPr>
              <a:t>p</a:t>
            </a:r>
            <a:r>
              <a:rPr dirty="0" sz="2400" spc="-85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C00000"/>
                </a:solidFill>
                <a:latin typeface="Consolas"/>
                <a:cs typeface="Consolas"/>
              </a:rPr>
              <a:t>=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7248" y="4108119"/>
            <a:ext cx="311150" cy="537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335">
                <a:solidFill>
                  <a:srgbClr val="C00000"/>
                </a:solidFill>
                <a:latin typeface="Consolas"/>
                <a:cs typeface="Consolas"/>
              </a:rPr>
              <a:t>1</a:t>
            </a:r>
            <a:r>
              <a:rPr dirty="0" baseline="-16203" sz="3600" spc="-750" i="1">
                <a:solidFill>
                  <a:srgbClr val="C00000"/>
                </a:solidFill>
                <a:latin typeface="Consolas"/>
                <a:cs typeface="Consolas"/>
              </a:rPr>
              <a:t>/</a:t>
            </a:r>
            <a:r>
              <a:rPr dirty="0" baseline="-45138" sz="2400" i="1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endParaRPr baseline="-45138" sz="2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139" y="4658029"/>
            <a:ext cx="6619875" cy="608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8450" marR="5080" indent="-285750">
              <a:lnSpc>
                <a:spcPts val="2320"/>
              </a:lnSpc>
              <a:tabLst>
                <a:tab pos="2978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with high </a:t>
            </a:r>
            <a:r>
              <a:rPr dirty="0" sz="2000" spc="-20">
                <a:latin typeface="Tahoma"/>
                <a:cs typeface="Tahoma"/>
              </a:rPr>
              <a:t>probability, </a:t>
            </a:r>
            <a:r>
              <a:rPr dirty="0" sz="2000" spc="-5">
                <a:latin typeface="Tahoma"/>
                <a:cs typeface="Tahoma"/>
              </a:rPr>
              <a:t>the number of nodes in</a:t>
            </a:r>
            <a:r>
              <a:rPr dirty="0" sz="2000" spc="3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the largest </a:t>
            </a:r>
            <a:r>
              <a:rPr dirty="0" sz="2000" spc="-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component of the </a:t>
            </a:r>
            <a:r>
              <a:rPr dirty="0" sz="2000" spc="-10">
                <a:latin typeface="Tahoma"/>
                <a:cs typeface="Tahoma"/>
              </a:rPr>
              <a:t>graph </a:t>
            </a:r>
            <a:r>
              <a:rPr dirty="0" sz="2000" spc="-5">
                <a:latin typeface="Tahoma"/>
                <a:cs typeface="Tahoma"/>
              </a:rPr>
              <a:t>is proportion to</a:t>
            </a:r>
            <a:r>
              <a:rPr dirty="0" sz="2000" spc="30">
                <a:latin typeface="Tahoma"/>
                <a:cs typeface="Tahoma"/>
              </a:rPr>
              <a:t> </a:t>
            </a:r>
            <a:r>
              <a:rPr dirty="0" sz="2000" spc="-90">
                <a:latin typeface="Consolas"/>
                <a:cs typeface="Consolas"/>
              </a:rPr>
              <a:t>n</a:t>
            </a:r>
            <a:r>
              <a:rPr dirty="0" baseline="38461" sz="1950" spc="-135">
                <a:latin typeface="Consolas"/>
                <a:cs typeface="Consolas"/>
              </a:rPr>
              <a:t>2</a:t>
            </a:r>
            <a:r>
              <a:rPr dirty="0" baseline="25641" sz="1950" spc="-135">
                <a:latin typeface="Consolas"/>
                <a:cs typeface="Consolas"/>
              </a:rPr>
              <a:t>/</a:t>
            </a:r>
            <a:r>
              <a:rPr dirty="0" baseline="17094" sz="1950" spc="-135">
                <a:latin typeface="Consolas"/>
                <a:cs typeface="Consolas"/>
              </a:rPr>
              <a:t>3</a:t>
            </a:r>
            <a:endParaRPr baseline="17094" sz="195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9079" y="253745"/>
            <a:ext cx="8305038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Emergence of </a:t>
            </a:r>
            <a:r>
              <a:rPr dirty="0"/>
              <a:t>a </a:t>
            </a:r>
            <a:r>
              <a:rPr dirty="0" spc="-5"/>
              <a:t>Giant</a:t>
            </a:r>
            <a:r>
              <a:rPr dirty="0" spc="-100"/>
              <a:t> </a:t>
            </a:r>
            <a:r>
              <a:rPr dirty="0" spc="-5"/>
              <a:t>Component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7922895" cy="2840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I</a:t>
            </a:r>
            <a:r>
              <a:rPr dirty="0" sz="2400" spc="-5">
                <a:latin typeface="Tahoma"/>
                <a:cs typeface="Tahoma"/>
              </a:rPr>
              <a:t>f </a:t>
            </a:r>
            <a:r>
              <a:rPr dirty="0" sz="2400" spc="-10">
                <a:latin typeface="Tahoma"/>
                <a:cs typeface="Tahoma"/>
              </a:rPr>
              <a:t>you </a:t>
            </a:r>
            <a:r>
              <a:rPr dirty="0" sz="2400" spc="-15">
                <a:latin typeface="Tahoma"/>
                <a:cs typeface="Tahoma"/>
              </a:rPr>
              <a:t>have </a:t>
            </a:r>
            <a:r>
              <a:rPr dirty="0" sz="2400">
                <a:latin typeface="Tahoma"/>
                <a:cs typeface="Tahoma"/>
              </a:rPr>
              <a:t>2 </a:t>
            </a:r>
            <a:r>
              <a:rPr dirty="0" sz="2400" spc="-5">
                <a:latin typeface="Tahoma"/>
                <a:cs typeface="Tahoma"/>
              </a:rPr>
              <a:t>large-components </a:t>
            </a:r>
            <a:r>
              <a:rPr dirty="0" sz="2400">
                <a:latin typeface="Tahoma"/>
                <a:cs typeface="Tahoma"/>
              </a:rPr>
              <a:t>each </a:t>
            </a:r>
            <a:r>
              <a:rPr dirty="0" sz="2400" spc="-5">
                <a:latin typeface="Tahoma"/>
                <a:cs typeface="Tahoma"/>
              </a:rPr>
              <a:t>occupying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roughly</a:t>
            </a:r>
            <a:endParaRPr sz="2400">
              <a:latin typeface="Tahoma"/>
              <a:cs typeface="Tahoma"/>
            </a:endParaRPr>
          </a:p>
          <a:p>
            <a:pPr marL="354965" marR="261620">
              <a:lnSpc>
                <a:spcPct val="100000"/>
              </a:lnSpc>
            </a:pPr>
            <a:r>
              <a:rPr dirty="0" sz="2400">
                <a:latin typeface="Tahoma"/>
                <a:cs typeface="Tahoma"/>
              </a:rPr>
              <a:t>½ </a:t>
            </a:r>
            <a:r>
              <a:rPr dirty="0" sz="2400" spc="-5">
                <a:latin typeface="Tahoma"/>
                <a:cs typeface="Tahoma"/>
              </a:rPr>
              <a:t>of the </a:t>
            </a:r>
            <a:r>
              <a:rPr dirty="0" sz="2400" spc="-10">
                <a:latin typeface="Tahoma"/>
                <a:cs typeface="Tahoma"/>
              </a:rPr>
              <a:t>graph, </a:t>
            </a:r>
            <a:r>
              <a:rPr dirty="0" sz="2400" spc="-5">
                <a:latin typeface="Tahoma"/>
                <a:cs typeface="Tahoma"/>
              </a:rPr>
              <a:t>how long does </a:t>
            </a:r>
            <a:r>
              <a:rPr dirty="0" sz="2400">
                <a:latin typeface="Tahoma"/>
                <a:cs typeface="Tahoma"/>
              </a:rPr>
              <a:t>it </a:t>
            </a:r>
            <a:r>
              <a:rPr dirty="0" sz="2400" spc="-10">
                <a:latin typeface="Tahoma"/>
                <a:cs typeface="Tahoma"/>
              </a:rPr>
              <a:t>typically take </a:t>
            </a:r>
            <a:r>
              <a:rPr dirty="0" sz="2400" spc="-15">
                <a:latin typeface="Tahoma"/>
                <a:cs typeface="Tahoma"/>
              </a:rPr>
              <a:t>for </a:t>
            </a:r>
            <a:r>
              <a:rPr dirty="0" sz="2400" spc="-5">
                <a:latin typeface="Tahoma"/>
                <a:cs typeface="Tahoma"/>
              </a:rPr>
              <a:t>the  addition of </a:t>
            </a:r>
            <a:r>
              <a:rPr dirty="0" sz="2400" spc="-10">
                <a:latin typeface="Tahoma"/>
                <a:cs typeface="Tahoma"/>
              </a:rPr>
              <a:t>random </a:t>
            </a:r>
            <a:r>
              <a:rPr dirty="0" sz="2400" spc="-5">
                <a:latin typeface="Tahoma"/>
                <a:cs typeface="Tahoma"/>
              </a:rPr>
              <a:t>edges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join them into one giant  component?</a:t>
            </a:r>
            <a:endParaRPr sz="24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926465" algn="l"/>
                <a:tab pos="927100" algn="l"/>
              </a:tabLst>
            </a:pPr>
            <a:r>
              <a:rPr dirty="0" sz="2000" spc="-5">
                <a:latin typeface="Tahoma"/>
                <a:cs typeface="Tahoma"/>
              </a:rPr>
              <a:t>1-4 edge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additions</a:t>
            </a:r>
            <a:endParaRPr sz="20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926465" algn="l"/>
                <a:tab pos="927100" algn="l"/>
              </a:tabLst>
            </a:pPr>
            <a:r>
              <a:rPr dirty="0" sz="2000" spc="-5">
                <a:latin typeface="Tahoma"/>
                <a:cs typeface="Tahoma"/>
              </a:rPr>
              <a:t>5-20 edge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additions</a:t>
            </a:r>
            <a:endParaRPr sz="20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926465" algn="l"/>
                <a:tab pos="927100" algn="l"/>
              </a:tabLst>
            </a:pPr>
            <a:r>
              <a:rPr dirty="0" sz="2000" spc="-15">
                <a:latin typeface="Tahoma"/>
                <a:cs typeface="Tahoma"/>
              </a:rPr>
              <a:t>over </a:t>
            </a:r>
            <a:r>
              <a:rPr dirty="0" sz="2000" spc="-5">
                <a:latin typeface="Tahoma"/>
                <a:cs typeface="Tahoma"/>
              </a:rPr>
              <a:t>20 edge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additions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346938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Question</a:t>
            </a:r>
            <a:r>
              <a:rPr dirty="0" spc="-80"/>
              <a:t> </a:t>
            </a:r>
            <a:r>
              <a:rPr dirty="0" spc="-5"/>
              <a:t>#8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079" y="253745"/>
            <a:ext cx="8106905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/>
              <a:t>Why just One </a:t>
            </a:r>
            <a:r>
              <a:rPr dirty="0" spc="-5"/>
              <a:t>Giant</a:t>
            </a:r>
            <a:r>
              <a:rPr dirty="0" spc="-140"/>
              <a:t> </a:t>
            </a:r>
            <a:r>
              <a:rPr dirty="0" spc="-5"/>
              <a:t>Component?</a:t>
            </a:r>
          </a:p>
        </p:txBody>
      </p:sp>
      <p:sp>
        <p:nvSpPr>
          <p:cNvPr id="8" name="object 8"/>
          <p:cNvSpPr/>
          <p:nvPr/>
        </p:nvSpPr>
        <p:spPr>
          <a:xfrm>
            <a:off x="934211" y="1158239"/>
            <a:ext cx="7278624" cy="439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8712" y="1352562"/>
            <a:ext cx="6896100" cy="4010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436164" y="5455172"/>
            <a:ext cx="424561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5">
                <a:latin typeface="Calibri"/>
                <a:cs typeface="Calibri"/>
              </a:rPr>
              <a:t>ErdosRenyiTwoComponents.nlogo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079" y="253745"/>
            <a:ext cx="5768327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Average Shortest</a:t>
            </a:r>
            <a:r>
              <a:rPr dirty="0" spc="-85"/>
              <a:t> </a:t>
            </a:r>
            <a:r>
              <a:rPr dirty="0" spc="-5"/>
              <a:t>Path</a:t>
            </a:r>
          </a:p>
        </p:txBody>
      </p:sp>
      <p:sp>
        <p:nvSpPr>
          <p:cNvPr id="8" name="object 8"/>
          <p:cNvSpPr/>
          <p:nvPr/>
        </p:nvSpPr>
        <p:spPr>
          <a:xfrm>
            <a:off x="1681822" y="1150851"/>
            <a:ext cx="5473509" cy="499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096949"/>
            <a:ext cx="7942580" cy="2618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0970">
              <a:lnSpc>
                <a:spcPct val="100000"/>
              </a:lnSpc>
            </a:pPr>
            <a:r>
              <a:rPr dirty="0" sz="2500" spc="-5" b="1">
                <a:solidFill>
                  <a:srgbClr val="C00000"/>
                </a:solidFill>
                <a:latin typeface="Calibri"/>
                <a:cs typeface="Calibri"/>
              </a:rPr>
              <a:t>“How </a:t>
            </a:r>
            <a:r>
              <a:rPr dirty="0" sz="2500" spc="-15" b="1">
                <a:solidFill>
                  <a:srgbClr val="C00000"/>
                </a:solidFill>
                <a:latin typeface="Calibri"/>
                <a:cs typeface="Calibri"/>
              </a:rPr>
              <a:t>many </a:t>
            </a:r>
            <a:r>
              <a:rPr dirty="0" sz="2500" spc="-5" b="1">
                <a:solidFill>
                  <a:srgbClr val="C00000"/>
                </a:solidFill>
                <a:latin typeface="Calibri"/>
                <a:cs typeface="Calibri"/>
              </a:rPr>
              <a:t>hops on </a:t>
            </a:r>
            <a:r>
              <a:rPr dirty="0" sz="2500" spc="-25" b="1">
                <a:solidFill>
                  <a:srgbClr val="C00000"/>
                </a:solidFill>
                <a:latin typeface="Calibri"/>
                <a:cs typeface="Calibri"/>
              </a:rPr>
              <a:t>average </a:t>
            </a:r>
            <a:r>
              <a:rPr dirty="0" sz="2500" spc="-5" b="1">
                <a:solidFill>
                  <a:srgbClr val="C00000"/>
                </a:solidFill>
                <a:latin typeface="Calibri"/>
                <a:cs typeface="Calibri"/>
              </a:rPr>
              <a:t>between </a:t>
            </a:r>
            <a:r>
              <a:rPr dirty="0" sz="2500" b="1">
                <a:solidFill>
                  <a:srgbClr val="C00000"/>
                </a:solidFill>
                <a:latin typeface="Calibri"/>
                <a:cs typeface="Calibri"/>
              </a:rPr>
              <a:t>each </a:t>
            </a:r>
            <a:r>
              <a:rPr dirty="0" sz="2500" spc="-5" b="1">
                <a:solidFill>
                  <a:srgbClr val="C00000"/>
                </a:solidFill>
                <a:latin typeface="Calibri"/>
                <a:cs typeface="Calibri"/>
              </a:rPr>
              <a:t>pair of</a:t>
            </a:r>
            <a:r>
              <a:rPr dirty="0" sz="2500" spc="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C00000"/>
                </a:solidFill>
                <a:latin typeface="Calibri"/>
                <a:cs typeface="Calibri"/>
              </a:rPr>
              <a:t>nodes?”</a:t>
            </a:r>
            <a:endParaRPr sz="2500">
              <a:latin typeface="Calibri"/>
              <a:cs typeface="Calibri"/>
            </a:endParaRPr>
          </a:p>
          <a:p>
            <a:pPr marL="355600" marR="76835" indent="-342900">
              <a:lnSpc>
                <a:spcPct val="103499"/>
              </a:lnSpc>
              <a:spcBef>
                <a:spcPts val="1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Again, </a:t>
            </a:r>
            <a:r>
              <a:rPr dirty="0" sz="2400">
                <a:latin typeface="Tahoma"/>
                <a:cs typeface="Tahoma"/>
              </a:rPr>
              <a:t>each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 spc="-10">
                <a:latin typeface="Tahoma"/>
                <a:cs typeface="Tahoma"/>
              </a:rPr>
              <a:t>your friends </a:t>
            </a:r>
            <a:r>
              <a:rPr dirty="0" sz="2400" spc="-5">
                <a:latin typeface="Tahoma"/>
                <a:cs typeface="Tahoma"/>
              </a:rPr>
              <a:t>has </a:t>
            </a:r>
            <a:r>
              <a:rPr dirty="0" sz="2400">
                <a:solidFill>
                  <a:srgbClr val="006FC0"/>
                </a:solidFill>
                <a:latin typeface="Symbol"/>
                <a:cs typeface="Symbol"/>
              </a:rPr>
              <a:t></a:t>
            </a:r>
            <a:r>
              <a:rPr dirty="0" sz="2400" i="1">
                <a:solidFill>
                  <a:srgbClr val="006FC0"/>
                </a:solidFill>
                <a:latin typeface="Consolas"/>
                <a:cs typeface="Consolas"/>
              </a:rPr>
              <a:t>k</a:t>
            </a:r>
            <a:r>
              <a:rPr dirty="0" sz="2400">
                <a:solidFill>
                  <a:srgbClr val="006FC0"/>
                </a:solidFill>
                <a:latin typeface="Symbol"/>
                <a:cs typeface="Symbol"/>
              </a:rPr>
              <a:t></a:t>
            </a:r>
            <a:r>
              <a:rPr dirty="0" sz="2400">
                <a:solidFill>
                  <a:srgbClr val="006FC0"/>
                </a:solidFill>
                <a:latin typeface="Consolas"/>
                <a:cs typeface="Consolas"/>
              </a:rPr>
              <a:t>=</a:t>
            </a:r>
            <a:r>
              <a:rPr dirty="0" sz="2400" i="1">
                <a:solidFill>
                  <a:srgbClr val="006FC0"/>
                </a:solidFill>
                <a:latin typeface="Consolas"/>
                <a:cs typeface="Consolas"/>
              </a:rPr>
              <a:t>avg-degree</a:t>
            </a:r>
            <a:r>
              <a:rPr dirty="0" sz="2400" spc="-490" i="1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latin typeface="Tahoma"/>
                <a:cs typeface="Tahoma"/>
              </a:rPr>
              <a:t>friends  </a:t>
            </a:r>
            <a:r>
              <a:rPr dirty="0" sz="2400" spc="-5">
                <a:latin typeface="Tahoma"/>
                <a:cs typeface="Tahoma"/>
              </a:rPr>
              <a:t>beside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you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marR="889000" indent="-342900">
              <a:lnSpc>
                <a:spcPts val="2780"/>
              </a:lnSpc>
              <a:spcBef>
                <a:spcPts val="14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Ignoring </a:t>
            </a:r>
            <a:r>
              <a:rPr dirty="0" sz="2400" spc="-5">
                <a:latin typeface="Tahoma"/>
                <a:cs typeface="Tahoma"/>
              </a:rPr>
              <a:t>loops, the number of people </a:t>
            </a:r>
            <a:r>
              <a:rPr dirty="0" sz="2400" spc="-10">
                <a:latin typeface="Tahoma"/>
                <a:cs typeface="Tahoma"/>
              </a:rPr>
              <a:t>you </a:t>
            </a:r>
            <a:r>
              <a:rPr dirty="0" sz="2400" spc="-15">
                <a:latin typeface="Tahoma"/>
                <a:cs typeface="Tahoma"/>
              </a:rPr>
              <a:t>have </a:t>
            </a:r>
            <a:r>
              <a:rPr dirty="0" sz="2400">
                <a:latin typeface="Tahoma"/>
                <a:cs typeface="Tahoma"/>
              </a:rPr>
              <a:t>at  </a:t>
            </a:r>
            <a:r>
              <a:rPr dirty="0" sz="2400" spc="-5">
                <a:latin typeface="Tahoma"/>
                <a:cs typeface="Tahoma"/>
              </a:rPr>
              <a:t>distance </a:t>
            </a:r>
            <a:r>
              <a:rPr dirty="0" sz="2400" i="1">
                <a:latin typeface="Consolas"/>
                <a:cs typeface="Consolas"/>
              </a:rPr>
              <a:t>l</a:t>
            </a:r>
            <a:r>
              <a:rPr dirty="0" sz="2400" spc="-620" i="1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is </a:t>
            </a:r>
            <a:r>
              <a:rPr dirty="0" sz="2400">
                <a:solidFill>
                  <a:srgbClr val="006FC0"/>
                </a:solidFill>
                <a:latin typeface="Symbol"/>
                <a:cs typeface="Symbol"/>
              </a:rPr>
              <a:t></a:t>
            </a:r>
            <a:r>
              <a:rPr dirty="0" sz="2400" i="1">
                <a:solidFill>
                  <a:srgbClr val="006FC0"/>
                </a:solidFill>
                <a:latin typeface="Consolas"/>
                <a:cs typeface="Consolas"/>
              </a:rPr>
              <a:t>k</a:t>
            </a:r>
            <a:r>
              <a:rPr dirty="0" sz="2400">
                <a:solidFill>
                  <a:srgbClr val="006FC0"/>
                </a:solidFill>
                <a:latin typeface="Symbol"/>
                <a:cs typeface="Symbol"/>
              </a:rPr>
              <a:t></a:t>
            </a:r>
            <a:r>
              <a:rPr dirty="0" baseline="24305" sz="2400" i="1">
                <a:solidFill>
                  <a:srgbClr val="006FC0"/>
                </a:solidFill>
                <a:latin typeface="Consolas"/>
                <a:cs typeface="Consolas"/>
              </a:rPr>
              <a:t>l</a:t>
            </a:r>
            <a:endParaRPr baseline="24305" sz="2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5768327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Average Shortest</a:t>
            </a:r>
            <a:r>
              <a:rPr dirty="0" spc="-85"/>
              <a:t> </a:t>
            </a:r>
            <a:r>
              <a:rPr dirty="0" spc="-5"/>
              <a:t>Path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9079" y="234695"/>
            <a:ext cx="5154930" cy="773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96790" y="259079"/>
            <a:ext cx="868680" cy="749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221980" algn="l"/>
              </a:tabLst>
            </a:pPr>
            <a:r>
              <a:rPr dirty="0" spc="-420" u="heavy"/>
              <a:t> </a:t>
            </a:r>
            <a:r>
              <a:rPr dirty="0" spc="-5" u="heavy"/>
              <a:t>Friends at Distance</a:t>
            </a:r>
            <a:r>
              <a:rPr dirty="0" spc="-105" u="heavy"/>
              <a:t> </a:t>
            </a:r>
            <a:r>
              <a:rPr dirty="0" i="1" u="heavy">
                <a:latin typeface="Consolas"/>
                <a:cs typeface="Consolas"/>
              </a:rPr>
              <a:t>l	</a:t>
            </a:r>
          </a:p>
        </p:txBody>
      </p:sp>
      <p:sp>
        <p:nvSpPr>
          <p:cNvPr id="7" name="object 7"/>
          <p:cNvSpPr/>
          <p:nvPr/>
        </p:nvSpPr>
        <p:spPr>
          <a:xfrm>
            <a:off x="928662" y="2285987"/>
            <a:ext cx="1000125" cy="1143000"/>
          </a:xfrm>
          <a:custGeom>
            <a:avLst/>
            <a:gdLst/>
            <a:ahLst/>
            <a:cxnLst/>
            <a:rect l="l" t="t" r="r" b="b"/>
            <a:pathLst>
              <a:path w="1000125" h="1143000">
                <a:moveTo>
                  <a:pt x="1000137" y="0"/>
                </a:moveTo>
                <a:lnTo>
                  <a:pt x="0" y="1143012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8662" y="3429000"/>
            <a:ext cx="1001394" cy="1144905"/>
          </a:xfrm>
          <a:custGeom>
            <a:avLst/>
            <a:gdLst/>
            <a:ahLst/>
            <a:cxnLst/>
            <a:rect l="l" t="t" r="r" b="b"/>
            <a:pathLst>
              <a:path w="1001394" h="1144904">
                <a:moveTo>
                  <a:pt x="1000798" y="1144803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28787" y="1645196"/>
            <a:ext cx="1144905" cy="641350"/>
          </a:xfrm>
          <a:custGeom>
            <a:avLst/>
            <a:gdLst/>
            <a:ahLst/>
            <a:cxnLst/>
            <a:rect l="l" t="t" r="r" b="b"/>
            <a:pathLst>
              <a:path w="1144905" h="641350">
                <a:moveTo>
                  <a:pt x="1144803" y="0"/>
                </a:moveTo>
                <a:lnTo>
                  <a:pt x="0" y="640803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28787" y="2285987"/>
            <a:ext cx="1144905" cy="641350"/>
          </a:xfrm>
          <a:custGeom>
            <a:avLst/>
            <a:gdLst/>
            <a:ahLst/>
            <a:cxnLst/>
            <a:rect l="l" t="t" r="r" b="b"/>
            <a:pathLst>
              <a:path w="1144905" h="641350">
                <a:moveTo>
                  <a:pt x="1144803" y="640803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28787" y="3930751"/>
            <a:ext cx="1144905" cy="641350"/>
          </a:xfrm>
          <a:custGeom>
            <a:avLst/>
            <a:gdLst/>
            <a:ahLst/>
            <a:cxnLst/>
            <a:rect l="l" t="t" r="r" b="b"/>
            <a:pathLst>
              <a:path w="1144905" h="641350">
                <a:moveTo>
                  <a:pt x="1144803" y="0"/>
                </a:moveTo>
                <a:lnTo>
                  <a:pt x="0" y="640803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28799" y="4572012"/>
            <a:ext cx="1143000" cy="641350"/>
          </a:xfrm>
          <a:custGeom>
            <a:avLst/>
            <a:gdLst/>
            <a:ahLst/>
            <a:cxnLst/>
            <a:rect l="l" t="t" r="r" b="b"/>
            <a:pathLst>
              <a:path w="1143000" h="641350">
                <a:moveTo>
                  <a:pt x="0" y="0"/>
                </a:moveTo>
                <a:lnTo>
                  <a:pt x="1143012" y="640803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71799" y="1357299"/>
            <a:ext cx="1144905" cy="281305"/>
          </a:xfrm>
          <a:custGeom>
            <a:avLst/>
            <a:gdLst/>
            <a:ahLst/>
            <a:cxnLst/>
            <a:rect l="l" t="t" r="r" b="b"/>
            <a:pathLst>
              <a:path w="1144904" h="281305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8268" y="3188970"/>
            <a:ext cx="452620" cy="4518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4349" y="3214687"/>
            <a:ext cx="357187" cy="357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4348" y="32146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8779" y="2045970"/>
            <a:ext cx="451866" cy="4518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14474" y="2071674"/>
            <a:ext cx="357187" cy="357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14474" y="2071674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71799" y="1643049"/>
            <a:ext cx="1144905" cy="281305"/>
          </a:xfrm>
          <a:custGeom>
            <a:avLst/>
            <a:gdLst/>
            <a:ahLst/>
            <a:cxnLst/>
            <a:rect l="l" t="t" r="r" b="b"/>
            <a:pathLst>
              <a:path w="1144904" h="281305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71799" y="2643187"/>
            <a:ext cx="1144905" cy="281305"/>
          </a:xfrm>
          <a:custGeom>
            <a:avLst/>
            <a:gdLst/>
            <a:ahLst/>
            <a:cxnLst/>
            <a:rect l="l" t="t" r="r" b="b"/>
            <a:pathLst>
              <a:path w="1144904" h="281305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71799" y="2928937"/>
            <a:ext cx="1144905" cy="281305"/>
          </a:xfrm>
          <a:custGeom>
            <a:avLst/>
            <a:gdLst/>
            <a:ahLst/>
            <a:cxnLst/>
            <a:rect l="l" t="t" r="r" b="b"/>
            <a:pathLst>
              <a:path w="1144904" h="281305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71799" y="3643312"/>
            <a:ext cx="1144905" cy="281305"/>
          </a:xfrm>
          <a:custGeom>
            <a:avLst/>
            <a:gdLst/>
            <a:ahLst/>
            <a:cxnLst/>
            <a:rect l="l" t="t" r="r" b="b"/>
            <a:pathLst>
              <a:path w="1144904" h="281304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71799" y="3929075"/>
            <a:ext cx="1144905" cy="281305"/>
          </a:xfrm>
          <a:custGeom>
            <a:avLst/>
            <a:gdLst/>
            <a:ahLst/>
            <a:cxnLst/>
            <a:rect l="l" t="t" r="r" b="b"/>
            <a:pathLst>
              <a:path w="1144904" h="281304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71799" y="4929200"/>
            <a:ext cx="1144905" cy="281305"/>
          </a:xfrm>
          <a:custGeom>
            <a:avLst/>
            <a:gdLst/>
            <a:ahLst/>
            <a:cxnLst/>
            <a:rect l="l" t="t" r="r" b="b"/>
            <a:pathLst>
              <a:path w="1144904" h="281304">
                <a:moveTo>
                  <a:pt x="1144803" y="0"/>
                </a:moveTo>
                <a:lnTo>
                  <a:pt x="0" y="28079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71799" y="5214950"/>
            <a:ext cx="1144905" cy="281305"/>
          </a:xfrm>
          <a:custGeom>
            <a:avLst/>
            <a:gdLst/>
            <a:ahLst/>
            <a:cxnLst/>
            <a:rect l="l" t="t" r="r" b="b"/>
            <a:pathLst>
              <a:path w="1144904" h="281304">
                <a:moveTo>
                  <a:pt x="1144803" y="28079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68779" y="4331970"/>
            <a:ext cx="451866" cy="4518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14474" y="4357700"/>
            <a:ext cx="357187" cy="3571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14474" y="43576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82645" y="1402841"/>
            <a:ext cx="452628" cy="4518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28924" y="1428737"/>
            <a:ext cx="357187" cy="3571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28924" y="142873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11779" y="2688335"/>
            <a:ext cx="451866" cy="4526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57487" y="2714625"/>
            <a:ext cx="357187" cy="3571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57487" y="2714612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11779" y="3688841"/>
            <a:ext cx="451866" cy="4518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57487" y="3714750"/>
            <a:ext cx="357187" cy="3571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57487" y="371475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811779" y="4974335"/>
            <a:ext cx="451866" cy="4526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57487" y="5000637"/>
            <a:ext cx="357187" cy="3571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857487" y="500063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025646" y="1117091"/>
            <a:ext cx="452627" cy="4518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071937" y="1142987"/>
            <a:ext cx="357187" cy="3571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71937" y="1142974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25646" y="1760220"/>
            <a:ext cx="452627" cy="4518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71937" y="1785924"/>
            <a:ext cx="357187" cy="3571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71937" y="1785924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25646" y="2402585"/>
            <a:ext cx="452627" cy="4526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71937" y="2428862"/>
            <a:ext cx="357187" cy="3572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71937" y="2428862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025646" y="2974085"/>
            <a:ext cx="452627" cy="4526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71937" y="3000375"/>
            <a:ext cx="357187" cy="35718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071937" y="3000362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025646" y="3403091"/>
            <a:ext cx="452627" cy="45186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071937" y="3429000"/>
            <a:ext cx="357187" cy="3571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071937" y="342900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025646" y="3974591"/>
            <a:ext cx="452627" cy="45186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071937" y="4000500"/>
            <a:ext cx="357187" cy="3572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71937" y="400050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025646" y="4688585"/>
            <a:ext cx="452627" cy="45262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071937" y="4714887"/>
            <a:ext cx="357187" cy="3571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071937" y="471487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025646" y="5260085"/>
            <a:ext cx="452627" cy="45262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071937" y="5286387"/>
            <a:ext cx="357187" cy="35718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071937" y="52863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85520" y="5929355"/>
            <a:ext cx="1471930" cy="1905"/>
          </a:xfrm>
          <a:custGeom>
            <a:avLst/>
            <a:gdLst/>
            <a:ahLst/>
            <a:cxnLst/>
            <a:rect l="l" t="t" r="r" b="b"/>
            <a:pathLst>
              <a:path w="1471930" h="1904">
                <a:moveTo>
                  <a:pt x="1471904" y="1562"/>
                </a:moveTo>
                <a:lnTo>
                  <a:pt x="0" y="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85513" y="5879439"/>
            <a:ext cx="86360" cy="100330"/>
          </a:xfrm>
          <a:custGeom>
            <a:avLst/>
            <a:gdLst/>
            <a:ahLst/>
            <a:cxnLst/>
            <a:rect l="l" t="t" r="r" b="b"/>
            <a:pathLst>
              <a:path w="86359" h="100329">
                <a:moveTo>
                  <a:pt x="85674" y="100012"/>
                </a:moveTo>
                <a:lnTo>
                  <a:pt x="0" y="49923"/>
                </a:lnTo>
                <a:lnTo>
                  <a:pt x="85775" y="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786049" y="5929330"/>
            <a:ext cx="1471930" cy="1905"/>
          </a:xfrm>
          <a:custGeom>
            <a:avLst/>
            <a:gdLst/>
            <a:ahLst/>
            <a:cxnLst/>
            <a:rect l="l" t="t" r="r" b="b"/>
            <a:pathLst>
              <a:path w="1471929" h="1904">
                <a:moveTo>
                  <a:pt x="0" y="0"/>
                </a:moveTo>
                <a:lnTo>
                  <a:pt x="1471904" y="1562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172178" y="5880785"/>
            <a:ext cx="86360" cy="100330"/>
          </a:xfrm>
          <a:custGeom>
            <a:avLst/>
            <a:gdLst/>
            <a:ahLst/>
            <a:cxnLst/>
            <a:rect l="l" t="t" r="r" b="b"/>
            <a:pathLst>
              <a:path w="86360" h="100329">
                <a:moveTo>
                  <a:pt x="114" y="0"/>
                </a:moveTo>
                <a:lnTo>
                  <a:pt x="85788" y="50101"/>
                </a:lnTo>
                <a:lnTo>
                  <a:pt x="0" y="100012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2436164" y="5667453"/>
            <a:ext cx="22161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i="1">
                <a:latin typeface="Consolas"/>
                <a:cs typeface="Consolas"/>
              </a:rPr>
              <a:t>l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26940" y="1102791"/>
            <a:ext cx="3481704" cy="2803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Let </a:t>
            </a:r>
            <a:r>
              <a:rPr dirty="0" sz="2400" i="1">
                <a:latin typeface="Consolas"/>
                <a:cs typeface="Consolas"/>
              </a:rPr>
              <a:t>N</a:t>
            </a:r>
            <a:r>
              <a:rPr dirty="0" sz="2400" spc="-630" i="1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be the number of  people </a:t>
            </a:r>
            <a:r>
              <a:rPr dirty="0" sz="2400" spc="-10">
                <a:latin typeface="Tahoma"/>
                <a:cs typeface="Tahoma"/>
              </a:rPr>
              <a:t>you </a:t>
            </a:r>
            <a:r>
              <a:rPr dirty="0" sz="2400" spc="-15">
                <a:latin typeface="Tahoma"/>
                <a:cs typeface="Tahoma"/>
              </a:rPr>
              <a:t>have </a:t>
            </a:r>
            <a:r>
              <a:rPr dirty="0" sz="2400">
                <a:latin typeface="Tahoma"/>
                <a:cs typeface="Tahoma"/>
              </a:rPr>
              <a:t>at  </a:t>
            </a:r>
            <a:r>
              <a:rPr dirty="0" sz="2400" spc="-5">
                <a:latin typeface="Tahoma"/>
                <a:cs typeface="Tahoma"/>
              </a:rPr>
              <a:t>distance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i="1">
                <a:latin typeface="Consolas"/>
                <a:cs typeface="Consolas"/>
              </a:rPr>
              <a:t>l</a:t>
            </a:r>
            <a:endParaRPr sz="2400">
              <a:latin typeface="Consolas"/>
              <a:cs typeface="Consolas"/>
            </a:endParaRPr>
          </a:p>
          <a:p>
            <a:pPr marL="1300480">
              <a:lnSpc>
                <a:spcPct val="100000"/>
              </a:lnSpc>
              <a:spcBef>
                <a:spcPts val="1485"/>
              </a:spcBef>
            </a:pPr>
            <a:r>
              <a:rPr dirty="0" sz="2800" i="1">
                <a:latin typeface="Consolas"/>
                <a:cs typeface="Consolas"/>
              </a:rPr>
              <a:t>N </a:t>
            </a: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spc="-105">
                <a:latin typeface="Consolas"/>
                <a:cs typeface="Consolas"/>
              </a:rPr>
              <a:t> </a:t>
            </a:r>
            <a:r>
              <a:rPr dirty="0" sz="2800">
                <a:latin typeface="Symbol"/>
                <a:cs typeface="Symbol"/>
              </a:rPr>
              <a:t></a:t>
            </a:r>
            <a:r>
              <a:rPr dirty="0" sz="2800" i="1">
                <a:latin typeface="Consolas"/>
                <a:cs typeface="Consolas"/>
              </a:rPr>
              <a:t>k</a:t>
            </a:r>
            <a:r>
              <a:rPr dirty="0" sz="2800">
                <a:latin typeface="Symbol"/>
                <a:cs typeface="Symbol"/>
              </a:rPr>
              <a:t></a:t>
            </a:r>
            <a:r>
              <a:rPr dirty="0" baseline="25525" sz="2775" i="1">
                <a:latin typeface="Consolas"/>
                <a:cs typeface="Consolas"/>
              </a:rPr>
              <a:t>l</a:t>
            </a:r>
            <a:endParaRPr baseline="25525" sz="2775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Scaling: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15">
                <a:latin typeface="Tahoma"/>
                <a:cs typeface="Tahoma"/>
              </a:rPr>
              <a:t>Average </a:t>
            </a:r>
            <a:r>
              <a:rPr dirty="0" sz="2000" spc="-5">
                <a:latin typeface="Tahoma"/>
                <a:cs typeface="Tahoma"/>
              </a:rPr>
              <a:t>shortest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path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643575" y="4143375"/>
            <a:ext cx="2929255" cy="1071880"/>
          </a:xfrm>
          <a:custGeom>
            <a:avLst/>
            <a:gdLst/>
            <a:ahLst/>
            <a:cxnLst/>
            <a:rect l="l" t="t" r="r" b="b"/>
            <a:pathLst>
              <a:path w="2929254" h="1071879">
                <a:moveTo>
                  <a:pt x="0" y="0"/>
                </a:moveTo>
                <a:lnTo>
                  <a:pt x="2928962" y="0"/>
                </a:lnTo>
                <a:lnTo>
                  <a:pt x="2928962" y="1071575"/>
                </a:lnTo>
                <a:lnTo>
                  <a:pt x="0" y="1071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643575" y="4143375"/>
            <a:ext cx="2929255" cy="1071880"/>
          </a:xfrm>
          <a:custGeom>
            <a:avLst/>
            <a:gdLst/>
            <a:ahLst/>
            <a:cxnLst/>
            <a:rect l="l" t="t" r="r" b="b"/>
            <a:pathLst>
              <a:path w="2929254" h="1071879">
                <a:moveTo>
                  <a:pt x="0" y="0"/>
                </a:moveTo>
                <a:lnTo>
                  <a:pt x="2928962" y="0"/>
                </a:lnTo>
                <a:lnTo>
                  <a:pt x="2928962" y="1071575"/>
                </a:lnTo>
                <a:lnTo>
                  <a:pt x="0" y="107157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751563" y="4445482"/>
            <a:ext cx="196215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i="1">
                <a:latin typeface="Consolas"/>
                <a:cs typeface="Consolas"/>
              </a:rPr>
              <a:t>l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49</a:t>
            </a:fld>
          </a:p>
        </p:txBody>
      </p:sp>
      <p:sp>
        <p:nvSpPr>
          <p:cNvPr id="75" name="object 75"/>
          <p:cNvSpPr txBox="1"/>
          <p:nvPr/>
        </p:nvSpPr>
        <p:spPr>
          <a:xfrm>
            <a:off x="5947397" y="4654524"/>
            <a:ext cx="39116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avg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31850" y="4219511"/>
            <a:ext cx="1654810" cy="673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baseline="-35714" sz="4200">
                <a:latin typeface="Consolas"/>
                <a:cs typeface="Consolas"/>
              </a:rPr>
              <a:t>~</a:t>
            </a:r>
            <a:r>
              <a:rPr dirty="0" baseline="-35714" sz="4200" spc="937">
                <a:latin typeface="Consolas"/>
                <a:cs typeface="Consolas"/>
              </a:rPr>
              <a:t> </a:t>
            </a:r>
            <a:r>
              <a:rPr dirty="0" sz="2800" spc="-5" u="heavy">
                <a:latin typeface="Consolas"/>
                <a:cs typeface="Consolas"/>
              </a:rPr>
              <a:t>log(</a:t>
            </a:r>
            <a:r>
              <a:rPr dirty="0" sz="2800" spc="-5" i="1" u="heavy">
                <a:latin typeface="Consolas"/>
                <a:cs typeface="Consolas"/>
              </a:rPr>
              <a:t>N</a:t>
            </a:r>
            <a:r>
              <a:rPr dirty="0" sz="2800" spc="-5" u="heavy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895185" y="4649393"/>
            <a:ext cx="1409065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log(</a:t>
            </a:r>
            <a:r>
              <a:rPr dirty="0" sz="2800">
                <a:latin typeface="Symbol"/>
                <a:cs typeface="Symbol"/>
              </a:rPr>
              <a:t></a:t>
            </a:r>
            <a:r>
              <a:rPr dirty="0" sz="2800" spc="-10" i="1">
                <a:latin typeface="Consolas"/>
                <a:cs typeface="Consolas"/>
              </a:rPr>
              <a:t>k</a:t>
            </a:r>
            <a:r>
              <a:rPr dirty="0" sz="2800">
                <a:latin typeface="Symbol"/>
                <a:cs typeface="Symbol"/>
              </a:rPr>
              <a:t></a:t>
            </a:r>
            <a:r>
              <a:rPr dirty="0" sz="280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15745"/>
            <a:ext cx="7362825" cy="735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E</a:t>
            </a:r>
            <a:r>
              <a:rPr dirty="0" sz="2400" spc="-10">
                <a:latin typeface="Tahoma"/>
                <a:cs typeface="Tahoma"/>
              </a:rPr>
              <a:t>rdös-Rényi </a:t>
            </a:r>
            <a:r>
              <a:rPr dirty="0" sz="2400" spc="-5">
                <a:latin typeface="Tahoma"/>
                <a:cs typeface="Tahoma"/>
              </a:rPr>
              <a:t>networks </a:t>
            </a:r>
            <a:r>
              <a:rPr dirty="0" sz="2400">
                <a:latin typeface="Tahoma"/>
                <a:cs typeface="Tahoma"/>
              </a:rPr>
              <a:t>can </a:t>
            </a:r>
            <a:r>
              <a:rPr dirty="0" sz="2400" spc="-10">
                <a:latin typeface="Tahoma"/>
                <a:cs typeface="Tahoma"/>
              </a:rPr>
              <a:t>grow </a:t>
            </a:r>
            <a:r>
              <a:rPr dirty="0" sz="2400" spc="-5">
                <a:latin typeface="Tahoma"/>
                <a:cs typeface="Tahoma"/>
              </a:rPr>
              <a:t>to be </a:t>
            </a:r>
            <a:r>
              <a:rPr dirty="0" sz="2400" spc="-10">
                <a:latin typeface="Tahoma"/>
                <a:cs typeface="Tahoma"/>
              </a:rPr>
              <a:t>very </a:t>
            </a:r>
            <a:r>
              <a:rPr dirty="0" sz="2400" spc="-5">
                <a:latin typeface="Tahoma"/>
                <a:cs typeface="Tahoma"/>
              </a:rPr>
              <a:t>large but  nodes will be just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10">
                <a:latin typeface="Tahoma"/>
                <a:cs typeface="Tahoma"/>
              </a:rPr>
              <a:t>few </a:t>
            </a:r>
            <a:r>
              <a:rPr dirty="0" sz="2400" spc="-5">
                <a:latin typeface="Tahoma"/>
                <a:cs typeface="Tahoma"/>
              </a:rPr>
              <a:t>hops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apart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79" y="253745"/>
            <a:ext cx="7341095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pc="-5"/>
              <a:t>What This Means </a:t>
            </a:r>
            <a:r>
              <a:rPr dirty="0"/>
              <a:t>in</a:t>
            </a:r>
            <a:r>
              <a:rPr dirty="0" spc="-105"/>
              <a:t> </a:t>
            </a:r>
            <a:r>
              <a:rPr dirty="0" spc="-5"/>
              <a:t>Practice?</a:t>
            </a:r>
          </a:p>
        </p:txBody>
      </p:sp>
      <p:sp>
        <p:nvSpPr>
          <p:cNvPr id="5" name="object 5"/>
          <p:cNvSpPr/>
          <p:nvPr/>
        </p:nvSpPr>
        <p:spPr>
          <a:xfrm>
            <a:off x="739140" y="1810511"/>
            <a:ext cx="7704569" cy="4597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3126" y="2000244"/>
            <a:ext cx="7322381" cy="4214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964666"/>
            <a:ext cx="8290559" cy="120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079" y="253745"/>
            <a:ext cx="1901952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3811" y="253745"/>
            <a:ext cx="814565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41170" y="253745"/>
            <a:ext cx="1914144" cy="754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69920" y="253745"/>
            <a:ext cx="4897374" cy="7543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Erdös-Rényi Avg. Shortest</a:t>
            </a:r>
            <a:r>
              <a:rPr dirty="0" spc="-70"/>
              <a:t> </a:t>
            </a:r>
            <a:r>
              <a:rPr dirty="0" spc="-5"/>
              <a:t>Path</a:t>
            </a:r>
          </a:p>
        </p:txBody>
      </p:sp>
      <p:sp>
        <p:nvSpPr>
          <p:cNvPr id="11" name="object 11"/>
          <p:cNvSpPr/>
          <p:nvPr/>
        </p:nvSpPr>
        <p:spPr>
          <a:xfrm>
            <a:off x="739140" y="1239011"/>
            <a:ext cx="7812011" cy="462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32552" y="1428738"/>
            <a:ext cx="7429546" cy="42476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66772" y="2702051"/>
            <a:ext cx="452323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30"/>
              </a:lnSpc>
            </a:pP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6322060" cy="3016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Ass</a:t>
            </a:r>
            <a:r>
              <a:rPr dirty="0" sz="2400" spc="-5">
                <a:latin typeface="Tahoma"/>
                <a:cs typeface="Tahoma"/>
              </a:rPr>
              <a:t>umptions: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Nodes connect at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random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Network is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undirected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25">
                <a:latin typeface="Tahoma"/>
                <a:cs typeface="Tahoma"/>
              </a:rPr>
              <a:t>Key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parameters: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i="1">
                <a:latin typeface="Consolas"/>
                <a:cs typeface="Consolas"/>
              </a:rPr>
              <a:t>n</a:t>
            </a:r>
            <a:r>
              <a:rPr dirty="0" sz="2000" spc="-515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= number of nodes in the </a:t>
            </a:r>
            <a:r>
              <a:rPr dirty="0" sz="2000" spc="-15">
                <a:latin typeface="Tahoma"/>
                <a:cs typeface="Tahoma"/>
              </a:rPr>
              <a:t>graph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i="1">
                <a:latin typeface="Consolas"/>
                <a:cs typeface="Consolas"/>
              </a:rPr>
              <a:t>m</a:t>
            </a:r>
            <a:r>
              <a:rPr dirty="0" sz="2000" spc="-505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= total number of edges in the </a:t>
            </a:r>
            <a:r>
              <a:rPr dirty="0" sz="2000" spc="-10">
                <a:latin typeface="Tahoma"/>
                <a:cs typeface="Tahoma"/>
              </a:rPr>
              <a:t>graph</a:t>
            </a:r>
            <a:endParaRPr sz="20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 i="1">
                <a:latin typeface="Consolas"/>
                <a:cs typeface="Consolas"/>
              </a:rPr>
              <a:t>p</a:t>
            </a:r>
            <a:r>
              <a:rPr dirty="0" sz="2000" spc="-445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= probability that </a:t>
            </a:r>
            <a:r>
              <a:rPr dirty="0" sz="2000" spc="-10">
                <a:latin typeface="Tahoma"/>
                <a:cs typeface="Tahoma"/>
              </a:rPr>
              <a:t>any </a:t>
            </a:r>
            <a:r>
              <a:rPr dirty="0" sz="2000" spc="-5">
                <a:latin typeface="Tahoma"/>
                <a:cs typeface="Tahoma"/>
              </a:rPr>
              <a:t>two nodes </a:t>
            </a:r>
            <a:r>
              <a:rPr dirty="0" sz="2000" spc="-10">
                <a:latin typeface="Tahoma"/>
                <a:cs typeface="Tahoma"/>
              </a:rPr>
              <a:t>are </a:t>
            </a:r>
            <a:r>
              <a:rPr dirty="0" sz="2000" spc="-5">
                <a:latin typeface="Tahoma"/>
                <a:cs typeface="Tahoma"/>
              </a:rPr>
              <a:t>connected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404622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Random</a:t>
            </a:r>
            <a:r>
              <a:rPr dirty="0" spc="-95"/>
              <a:t> </a:t>
            </a:r>
            <a:r>
              <a:rPr dirty="0" spc="-5"/>
              <a:t>Graph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02791"/>
            <a:ext cx="8109584" cy="142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I</a:t>
            </a:r>
            <a:r>
              <a:rPr dirty="0" sz="2400" spc="-10">
                <a:latin typeface="Tahoma"/>
                <a:cs typeface="Tahoma"/>
              </a:rPr>
              <a:t>n </a:t>
            </a: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i="1">
                <a:latin typeface="Consolas"/>
                <a:cs typeface="Consolas"/>
              </a:rPr>
              <a:t>G</a:t>
            </a:r>
            <a:r>
              <a:rPr dirty="0" sz="2400">
                <a:latin typeface="Consolas"/>
                <a:cs typeface="Consolas"/>
              </a:rPr>
              <a:t>(</a:t>
            </a:r>
            <a:r>
              <a:rPr dirty="0" sz="2400" i="1">
                <a:latin typeface="Consolas"/>
                <a:cs typeface="Consolas"/>
              </a:rPr>
              <a:t>n</a:t>
            </a:r>
            <a:r>
              <a:rPr dirty="0" sz="2400">
                <a:latin typeface="Consolas"/>
                <a:cs typeface="Consolas"/>
              </a:rPr>
              <a:t>,</a:t>
            </a:r>
            <a:r>
              <a:rPr dirty="0" sz="2400" i="1">
                <a:latin typeface="Consolas"/>
                <a:cs typeface="Consolas"/>
              </a:rPr>
              <a:t>p</a:t>
            </a:r>
            <a:r>
              <a:rPr dirty="0" sz="2400">
                <a:latin typeface="Consolas"/>
                <a:cs typeface="Consolas"/>
              </a:rPr>
              <a:t>)</a:t>
            </a:r>
            <a:r>
              <a:rPr dirty="0" sz="2400" spc="-605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model,</a:t>
            </a:r>
            <a:endParaRPr sz="2400">
              <a:latin typeface="Tahoma"/>
              <a:cs typeface="Tahoma"/>
            </a:endParaRPr>
          </a:p>
          <a:p>
            <a:pPr lvl="1" marL="755650" indent="-285750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a </a:t>
            </a:r>
            <a:r>
              <a:rPr dirty="0" sz="2000" spc="-10">
                <a:latin typeface="Tahoma"/>
                <a:cs typeface="Tahoma"/>
              </a:rPr>
              <a:t>graph </a:t>
            </a:r>
            <a:r>
              <a:rPr dirty="0" sz="2000" spc="-5">
                <a:latin typeface="Tahoma"/>
                <a:cs typeface="Tahoma"/>
              </a:rPr>
              <a:t>is constructed </a:t>
            </a:r>
            <a:r>
              <a:rPr dirty="0" sz="2000" spc="-10">
                <a:latin typeface="Tahoma"/>
                <a:cs typeface="Tahoma"/>
              </a:rPr>
              <a:t>by </a:t>
            </a:r>
            <a:r>
              <a:rPr dirty="0" sz="2000" spc="-5">
                <a:latin typeface="Tahoma"/>
                <a:cs typeface="Tahoma"/>
              </a:rPr>
              <a:t>connecting nodes</a:t>
            </a:r>
            <a:r>
              <a:rPr dirty="0" sz="2000" spc="3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randomly.</a:t>
            </a:r>
            <a:endParaRPr sz="2000">
              <a:latin typeface="Tahoma"/>
              <a:cs typeface="Tahoma"/>
            </a:endParaRPr>
          </a:p>
          <a:p>
            <a:pPr lvl="1" marL="755650" marR="5080" indent="-285750">
              <a:lnSpc>
                <a:spcPct val="103499"/>
              </a:lnSpc>
              <a:spcBef>
                <a:spcPts val="31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Tahoma"/>
                <a:cs typeface="Tahoma"/>
              </a:rPr>
              <a:t>each edge is included in the </a:t>
            </a:r>
            <a:r>
              <a:rPr dirty="0" sz="2000" spc="-10">
                <a:latin typeface="Tahoma"/>
                <a:cs typeface="Tahoma"/>
              </a:rPr>
              <a:t>graph </a:t>
            </a:r>
            <a:r>
              <a:rPr dirty="0" sz="2000" spc="-5">
                <a:latin typeface="Tahoma"/>
                <a:cs typeface="Tahoma"/>
              </a:rPr>
              <a:t>with probability </a:t>
            </a:r>
            <a:r>
              <a:rPr dirty="0" sz="2000" spc="-5" i="1">
                <a:latin typeface="Consolas"/>
                <a:cs typeface="Consolas"/>
              </a:rPr>
              <a:t>p</a:t>
            </a:r>
            <a:r>
              <a:rPr dirty="0" sz="2000" spc="-430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independent  </a:t>
            </a:r>
            <a:r>
              <a:rPr dirty="0" sz="2000" spc="-10">
                <a:latin typeface="Tahoma"/>
                <a:cs typeface="Tahoma"/>
              </a:rPr>
              <a:t>from every </a:t>
            </a:r>
            <a:r>
              <a:rPr dirty="0" sz="2000" spc="-5">
                <a:latin typeface="Tahoma"/>
                <a:cs typeface="Tahoma"/>
              </a:rPr>
              <a:t>other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edge.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4406824"/>
            <a:ext cx="7026909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Tahoma"/>
                <a:cs typeface="Tahoma"/>
              </a:rPr>
              <a:t>So, </a:t>
            </a:r>
            <a:r>
              <a:rPr dirty="0" sz="2400">
                <a:latin typeface="Tahoma"/>
                <a:cs typeface="Tahoma"/>
              </a:rPr>
              <a:t>a </a:t>
            </a:r>
            <a:r>
              <a:rPr dirty="0" sz="2400" spc="-5">
                <a:latin typeface="Tahoma"/>
                <a:cs typeface="Tahoma"/>
              </a:rPr>
              <a:t>specific </a:t>
            </a:r>
            <a:r>
              <a:rPr dirty="0" sz="2400" spc="-15">
                <a:latin typeface="Tahoma"/>
                <a:cs typeface="Tahoma"/>
              </a:rPr>
              <a:t>graph </a:t>
            </a:r>
            <a:r>
              <a:rPr dirty="0" sz="2400" spc="-5">
                <a:latin typeface="Tahoma"/>
                <a:cs typeface="Tahoma"/>
              </a:rPr>
              <a:t>with </a:t>
            </a:r>
            <a:r>
              <a:rPr dirty="0" sz="2400" i="1">
                <a:latin typeface="Consolas"/>
                <a:cs typeface="Consolas"/>
              </a:rPr>
              <a:t>m </a:t>
            </a:r>
            <a:r>
              <a:rPr dirty="0" sz="2400" spc="-5">
                <a:latin typeface="Tahoma"/>
                <a:cs typeface="Tahoma"/>
              </a:rPr>
              <a:t>edges will appear</a:t>
            </a:r>
            <a:r>
              <a:rPr dirty="0" sz="2400" spc="-484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with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79" y="253745"/>
            <a:ext cx="404622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Random</a:t>
            </a:r>
            <a:r>
              <a:rPr dirty="0" spc="-95"/>
              <a:t> </a:t>
            </a:r>
            <a:r>
              <a:rPr dirty="0" spc="-5"/>
              <a:t>Graph</a:t>
            </a:r>
          </a:p>
        </p:txBody>
      </p:sp>
      <p:sp>
        <p:nvSpPr>
          <p:cNvPr id="9" name="object 9"/>
          <p:cNvSpPr/>
          <p:nvPr/>
        </p:nvSpPr>
        <p:spPr>
          <a:xfrm>
            <a:off x="4000487" y="3071812"/>
            <a:ext cx="1000125" cy="357505"/>
          </a:xfrm>
          <a:custGeom>
            <a:avLst/>
            <a:gdLst/>
            <a:ahLst/>
            <a:cxnLst/>
            <a:rect l="l" t="t" r="r" b="b"/>
            <a:pathLst>
              <a:path w="1000125" h="357504">
                <a:moveTo>
                  <a:pt x="1000137" y="35718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40414" y="3188970"/>
            <a:ext cx="451853" cy="451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03064" y="3144773"/>
            <a:ext cx="526529" cy="463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86312" y="3214687"/>
            <a:ext cx="357187" cy="357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86312" y="32146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882362" y="3226155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j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39896" y="2831592"/>
            <a:ext cx="452627" cy="4518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02558" y="2788157"/>
            <a:ext cx="526541" cy="463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86187" y="2857500"/>
            <a:ext cx="357187" cy="3571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86187" y="28574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882225" y="2868955"/>
            <a:ext cx="165100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i="1">
                <a:latin typeface="Consolas"/>
                <a:cs typeface="Consolas"/>
              </a:rPr>
              <a:t>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69029" y="3688841"/>
            <a:ext cx="451865" cy="4518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14750" y="3714750"/>
            <a:ext cx="357187" cy="3571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14737" y="3714750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5029" y="3188970"/>
            <a:ext cx="451865" cy="4518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00762" y="3214687"/>
            <a:ext cx="357187" cy="3571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00762" y="32146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11914" y="3831335"/>
            <a:ext cx="451853" cy="4526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57812" y="3857625"/>
            <a:ext cx="357200" cy="3571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57812" y="385762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83529" y="2617470"/>
            <a:ext cx="451865" cy="4518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29262" y="2643187"/>
            <a:ext cx="357187" cy="3571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29250" y="2643174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54273" y="2759964"/>
            <a:ext cx="452615" cy="4526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00362" y="2786062"/>
            <a:ext cx="357187" cy="3571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00362" y="2786049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5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11779" y="3545585"/>
            <a:ext cx="451866" cy="4526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57487" y="3571875"/>
            <a:ext cx="357187" cy="3571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57487" y="357187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68664" y="3188970"/>
            <a:ext cx="451853" cy="4518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14549" y="3214687"/>
            <a:ext cx="357187" cy="3571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14549" y="321468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5" h="357504">
                <a:moveTo>
                  <a:pt x="0" y="178600"/>
                </a:moveTo>
                <a:lnTo>
                  <a:pt x="6379" y="131120"/>
                </a:lnTo>
                <a:lnTo>
                  <a:pt x="24383" y="88455"/>
                </a:lnTo>
                <a:lnTo>
                  <a:pt x="52309" y="52309"/>
                </a:lnTo>
                <a:lnTo>
                  <a:pt x="88455" y="24383"/>
                </a:lnTo>
                <a:lnTo>
                  <a:pt x="131120" y="6379"/>
                </a:lnTo>
                <a:lnTo>
                  <a:pt x="178600" y="0"/>
                </a:lnTo>
                <a:lnTo>
                  <a:pt x="226074" y="6379"/>
                </a:lnTo>
                <a:lnTo>
                  <a:pt x="268735" y="24383"/>
                </a:lnTo>
                <a:lnTo>
                  <a:pt x="304879" y="52309"/>
                </a:lnTo>
                <a:lnTo>
                  <a:pt x="332804" y="88455"/>
                </a:lnTo>
                <a:lnTo>
                  <a:pt x="350807" y="131120"/>
                </a:lnTo>
                <a:lnTo>
                  <a:pt x="357187" y="178600"/>
                </a:lnTo>
                <a:lnTo>
                  <a:pt x="350807" y="226080"/>
                </a:lnTo>
                <a:lnTo>
                  <a:pt x="332804" y="268744"/>
                </a:lnTo>
                <a:lnTo>
                  <a:pt x="304879" y="304890"/>
                </a:lnTo>
                <a:lnTo>
                  <a:pt x="268735" y="332816"/>
                </a:lnTo>
                <a:lnTo>
                  <a:pt x="226074" y="350820"/>
                </a:lnTo>
                <a:lnTo>
                  <a:pt x="178600" y="357200"/>
                </a:lnTo>
                <a:lnTo>
                  <a:pt x="131120" y="350820"/>
                </a:lnTo>
                <a:lnTo>
                  <a:pt x="88455" y="332816"/>
                </a:lnTo>
                <a:lnTo>
                  <a:pt x="52309" y="304890"/>
                </a:lnTo>
                <a:lnTo>
                  <a:pt x="24383" y="268744"/>
                </a:lnTo>
                <a:lnTo>
                  <a:pt x="6379" y="226080"/>
                </a:lnTo>
                <a:lnTo>
                  <a:pt x="0" y="178600"/>
                </a:lnTo>
                <a:close/>
              </a:path>
            </a:pathLst>
          </a:custGeom>
          <a:ln w="12700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419790" y="2740025"/>
            <a:ext cx="221615" cy="46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 i="1">
                <a:solidFill>
                  <a:srgbClr val="00AF50"/>
                </a:solidFill>
                <a:latin typeface="Consolas"/>
                <a:cs typeface="Consolas"/>
              </a:rPr>
              <a:t>p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571737" y="4992052"/>
            <a:ext cx="4307205" cy="794385"/>
          </a:xfrm>
          <a:custGeom>
            <a:avLst/>
            <a:gdLst/>
            <a:ahLst/>
            <a:cxnLst/>
            <a:rect l="l" t="t" r="r" b="b"/>
            <a:pathLst>
              <a:path w="4307205" h="794385">
                <a:moveTo>
                  <a:pt x="0" y="0"/>
                </a:moveTo>
                <a:lnTo>
                  <a:pt x="4306900" y="0"/>
                </a:lnTo>
                <a:lnTo>
                  <a:pt x="4306900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71737" y="4992052"/>
            <a:ext cx="4307205" cy="794385"/>
          </a:xfrm>
          <a:custGeom>
            <a:avLst/>
            <a:gdLst/>
            <a:ahLst/>
            <a:cxnLst/>
            <a:rect l="l" t="t" r="r" b="b"/>
            <a:pathLst>
              <a:path w="4307205" h="794385">
                <a:moveTo>
                  <a:pt x="0" y="0"/>
                </a:moveTo>
                <a:lnTo>
                  <a:pt x="4306900" y="0"/>
                </a:lnTo>
                <a:lnTo>
                  <a:pt x="4306900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620985" y="5364614"/>
            <a:ext cx="260985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np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45" name="object 45"/>
          <p:cNvSpPr txBox="1"/>
          <p:nvPr/>
        </p:nvSpPr>
        <p:spPr>
          <a:xfrm>
            <a:off x="6094476" y="5258651"/>
            <a:ext cx="1308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37649" y="5155577"/>
            <a:ext cx="3777615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Pr[</a:t>
            </a:r>
            <a:r>
              <a:rPr dirty="0" sz="2800" i="1">
                <a:latin typeface="Consolas"/>
                <a:cs typeface="Consolas"/>
              </a:rPr>
              <a:t>G </a:t>
            </a:r>
            <a:r>
              <a:rPr dirty="0" sz="2800">
                <a:latin typeface="Consolas"/>
                <a:cs typeface="Consolas"/>
              </a:rPr>
              <a:t>] =</a:t>
            </a:r>
            <a:r>
              <a:rPr dirty="0" sz="2800" spc="420">
                <a:latin typeface="Consolas"/>
                <a:cs typeface="Consolas"/>
              </a:rPr>
              <a:t> 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baseline="25525" sz="2775" i="1">
                <a:latin typeface="Consolas"/>
                <a:cs typeface="Consolas"/>
              </a:rPr>
              <a:t>m</a:t>
            </a:r>
            <a:r>
              <a:rPr dirty="0" sz="2800">
                <a:latin typeface="Consolas"/>
                <a:cs typeface="Consolas"/>
              </a:rPr>
              <a:t>(1–</a:t>
            </a:r>
            <a:r>
              <a:rPr dirty="0" sz="2800" i="1">
                <a:latin typeface="Consolas"/>
                <a:cs typeface="Consolas"/>
              </a:rPr>
              <a:t>p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baseline="25525" sz="2775">
                <a:latin typeface="Consolas"/>
                <a:cs typeface="Consolas"/>
              </a:rPr>
              <a:t>(</a:t>
            </a:r>
            <a:r>
              <a:rPr dirty="0" baseline="46546" sz="2775" i="1">
                <a:latin typeface="Consolas"/>
                <a:cs typeface="Consolas"/>
              </a:rPr>
              <a:t>n</a:t>
            </a:r>
            <a:r>
              <a:rPr dirty="0" baseline="25525" sz="2775">
                <a:latin typeface="Consolas"/>
                <a:cs typeface="Consolas"/>
              </a:rPr>
              <a:t>)–</a:t>
            </a:r>
            <a:r>
              <a:rPr dirty="0" baseline="25525" sz="2775" i="1">
                <a:latin typeface="Consolas"/>
                <a:cs typeface="Consolas"/>
              </a:rPr>
              <a:t>m</a:t>
            </a:r>
            <a:endParaRPr baseline="25525" sz="2775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6954520" cy="814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Hu</a:t>
            </a:r>
            <a:r>
              <a:rPr dirty="0" sz="2400" spc="-5">
                <a:latin typeface="Tahoma"/>
                <a:cs typeface="Tahoma"/>
              </a:rPr>
              <a:t>ngarian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Mathematicians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spc="-10">
                <a:latin typeface="Tahoma"/>
                <a:cs typeface="Tahoma"/>
              </a:rPr>
              <a:t>Erdös-Rényi </a:t>
            </a:r>
            <a:r>
              <a:rPr dirty="0" sz="2400" spc="-5">
                <a:latin typeface="Tahoma"/>
                <a:cs typeface="Tahoma"/>
              </a:rPr>
              <a:t>model of </a:t>
            </a:r>
            <a:r>
              <a:rPr dirty="0" sz="2400" spc="-10">
                <a:latin typeface="Tahoma"/>
                <a:cs typeface="Tahoma"/>
              </a:rPr>
              <a:t>random graphs</a:t>
            </a:r>
            <a:r>
              <a:rPr dirty="0" sz="2400" spc="-5">
                <a:latin typeface="Tahoma"/>
                <a:cs typeface="Tahoma"/>
              </a:rPr>
              <a:t> (1959)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1753362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95222" y="253745"/>
            <a:ext cx="1901952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12542" y="253745"/>
            <a:ext cx="1603235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98570" y="253745"/>
            <a:ext cx="2000250" cy="754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14188" y="253745"/>
            <a:ext cx="1914143" cy="7543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Paul Erdös and Alfréd</a:t>
            </a:r>
            <a:r>
              <a:rPr dirty="0" spc="-95"/>
              <a:t> </a:t>
            </a:r>
            <a:r>
              <a:rPr dirty="0" spc="-5"/>
              <a:t>Rényi</a:t>
            </a:r>
          </a:p>
        </p:txBody>
      </p:sp>
      <p:sp>
        <p:nvSpPr>
          <p:cNvPr id="12" name="object 12"/>
          <p:cNvSpPr/>
          <p:nvPr/>
        </p:nvSpPr>
        <p:spPr>
          <a:xfrm>
            <a:off x="1095755" y="2382011"/>
            <a:ext cx="3288017" cy="3311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0612" y="2576499"/>
            <a:ext cx="2905125" cy="2933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53761" y="2382010"/>
            <a:ext cx="3311651" cy="33116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951" y="2571750"/>
            <a:ext cx="2928962" cy="29331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15745"/>
            <a:ext cx="7891780" cy="2289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simplest network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model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Tahoma"/>
                <a:cs typeface="Tahoma"/>
              </a:rPr>
              <a:t>In </a:t>
            </a: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i="1">
                <a:latin typeface="Consolas"/>
                <a:cs typeface="Consolas"/>
              </a:rPr>
              <a:t>G</a:t>
            </a:r>
            <a:r>
              <a:rPr dirty="0" sz="2400">
                <a:latin typeface="Consolas"/>
                <a:cs typeface="Consolas"/>
              </a:rPr>
              <a:t>(</a:t>
            </a:r>
            <a:r>
              <a:rPr dirty="0" sz="2400" i="1">
                <a:latin typeface="Consolas"/>
                <a:cs typeface="Consolas"/>
              </a:rPr>
              <a:t>n</a:t>
            </a:r>
            <a:r>
              <a:rPr dirty="0" sz="2400">
                <a:latin typeface="Consolas"/>
                <a:cs typeface="Consolas"/>
              </a:rPr>
              <a:t>,</a:t>
            </a:r>
            <a:r>
              <a:rPr dirty="0" sz="2400" i="1">
                <a:latin typeface="Consolas"/>
                <a:cs typeface="Consolas"/>
              </a:rPr>
              <a:t>m</a:t>
            </a:r>
            <a:r>
              <a:rPr dirty="0" sz="2400">
                <a:latin typeface="Consolas"/>
                <a:cs typeface="Consolas"/>
              </a:rPr>
              <a:t>)</a:t>
            </a:r>
            <a:r>
              <a:rPr dirty="0" sz="2400" spc="-605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model,</a:t>
            </a:r>
            <a:endParaRPr sz="2400">
              <a:latin typeface="Tahoma"/>
              <a:cs typeface="Tahoma"/>
            </a:endParaRPr>
          </a:p>
          <a:p>
            <a:pPr marL="755650" marR="5080" indent="-285750">
              <a:lnSpc>
                <a:spcPts val="2320"/>
              </a:lnSpc>
              <a:spcBef>
                <a:spcPts val="730"/>
              </a:spcBef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>
                <a:latin typeface="Tahoma"/>
                <a:cs typeface="Tahoma"/>
              </a:rPr>
              <a:t>a </a:t>
            </a:r>
            <a:r>
              <a:rPr dirty="0" sz="2000" spc="-10">
                <a:latin typeface="Tahoma"/>
                <a:cs typeface="Tahoma"/>
              </a:rPr>
              <a:t>graph </a:t>
            </a:r>
            <a:r>
              <a:rPr dirty="0" sz="2000" spc="-5">
                <a:latin typeface="Tahoma"/>
                <a:cs typeface="Tahoma"/>
              </a:rPr>
              <a:t>is chosen uniformly at </a:t>
            </a:r>
            <a:r>
              <a:rPr dirty="0" sz="2000" spc="-10">
                <a:latin typeface="Tahoma"/>
                <a:cs typeface="Tahoma"/>
              </a:rPr>
              <a:t>random from </a:t>
            </a:r>
            <a:r>
              <a:rPr dirty="0" sz="2000" spc="-5">
                <a:latin typeface="Tahoma"/>
                <a:cs typeface="Tahoma"/>
              </a:rPr>
              <a:t>the collection</a:t>
            </a:r>
            <a:r>
              <a:rPr dirty="0" sz="2000" spc="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of</a:t>
            </a:r>
            <a:r>
              <a:rPr dirty="0" sz="2000" spc="25"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C00000"/>
                </a:solidFill>
                <a:latin typeface="Tahoma"/>
                <a:cs typeface="Tahoma"/>
              </a:rPr>
              <a:t>all </a:t>
            </a:r>
            <a:r>
              <a:rPr dirty="0" sz="2000" spc="-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C00000"/>
                </a:solidFill>
                <a:latin typeface="Tahoma"/>
                <a:cs typeface="Tahoma"/>
              </a:rPr>
              <a:t>graphs</a:t>
            </a:r>
            <a:r>
              <a:rPr dirty="0" sz="2000" spc="-2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which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have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5" i="1">
                <a:latin typeface="Consolas"/>
                <a:cs typeface="Consolas"/>
              </a:rPr>
              <a:t>n</a:t>
            </a:r>
            <a:r>
              <a:rPr dirty="0" sz="2000" spc="-490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nodes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5" i="1">
                <a:latin typeface="Consolas"/>
                <a:cs typeface="Consolas"/>
              </a:rPr>
              <a:t>m</a:t>
            </a:r>
            <a:r>
              <a:rPr dirty="0" sz="2000" spc="-480" i="1">
                <a:latin typeface="Consolas"/>
                <a:cs typeface="Consolas"/>
              </a:rPr>
              <a:t> </a:t>
            </a:r>
            <a:r>
              <a:rPr dirty="0" sz="2000" spc="-5">
                <a:latin typeface="Tahoma"/>
                <a:cs typeface="Tahoma"/>
              </a:rPr>
              <a:t>edges.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Tahoma"/>
                <a:cs typeface="Tahoma"/>
              </a:rPr>
              <a:t>So, </a:t>
            </a:r>
            <a:r>
              <a:rPr dirty="0" sz="2400" spc="-5">
                <a:latin typeface="Tahoma"/>
                <a:cs typeface="Tahoma"/>
              </a:rPr>
              <a:t>that specific </a:t>
            </a:r>
            <a:r>
              <a:rPr dirty="0" sz="2400" spc="-15">
                <a:latin typeface="Tahoma"/>
                <a:cs typeface="Tahoma"/>
              </a:rPr>
              <a:t>graph </a:t>
            </a:r>
            <a:r>
              <a:rPr dirty="0" sz="2400" spc="-5">
                <a:latin typeface="Tahoma"/>
                <a:cs typeface="Tahoma"/>
              </a:rPr>
              <a:t>will appear</a:t>
            </a:r>
            <a:r>
              <a:rPr dirty="0" sz="2400" spc="5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with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4772583"/>
            <a:ext cx="8047355" cy="762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5">
                <a:latin typeface="Tahoma"/>
                <a:cs typeface="Tahoma"/>
              </a:rPr>
              <a:t>Moreover, </a:t>
            </a:r>
            <a:r>
              <a:rPr dirty="0" sz="2400" spc="-5">
                <a:latin typeface="Tahoma"/>
                <a:cs typeface="Tahoma"/>
              </a:rPr>
              <a:t>we expect </a:t>
            </a:r>
            <a:r>
              <a:rPr dirty="0" sz="2400" i="1">
                <a:latin typeface="Consolas"/>
                <a:cs typeface="Consolas"/>
              </a:rPr>
              <a:t>G</a:t>
            </a:r>
            <a:r>
              <a:rPr dirty="0" sz="2400">
                <a:latin typeface="Consolas"/>
                <a:cs typeface="Consolas"/>
              </a:rPr>
              <a:t>(</a:t>
            </a:r>
            <a:r>
              <a:rPr dirty="0" sz="2400" i="1">
                <a:latin typeface="Consolas"/>
                <a:cs typeface="Consolas"/>
              </a:rPr>
              <a:t>n</a:t>
            </a:r>
            <a:r>
              <a:rPr dirty="0" sz="2400">
                <a:latin typeface="Consolas"/>
                <a:cs typeface="Consolas"/>
              </a:rPr>
              <a:t>,</a:t>
            </a:r>
            <a:r>
              <a:rPr dirty="0" sz="2400" i="1">
                <a:latin typeface="Consolas"/>
                <a:cs typeface="Consolas"/>
              </a:rPr>
              <a:t>p</a:t>
            </a:r>
            <a:r>
              <a:rPr dirty="0" sz="2400">
                <a:latin typeface="Consolas"/>
                <a:cs typeface="Consolas"/>
              </a:rPr>
              <a:t>)</a:t>
            </a:r>
            <a:r>
              <a:rPr dirty="0" sz="2400">
                <a:latin typeface="Symbol"/>
                <a:cs typeface="Symbol"/>
              </a:rPr>
              <a:t></a:t>
            </a:r>
            <a:r>
              <a:rPr dirty="0" sz="2400" i="1">
                <a:latin typeface="Consolas"/>
                <a:cs typeface="Consolas"/>
              </a:rPr>
              <a:t>G</a:t>
            </a:r>
            <a:r>
              <a:rPr dirty="0" sz="2400">
                <a:latin typeface="Consolas"/>
                <a:cs typeface="Consolas"/>
              </a:rPr>
              <a:t>(</a:t>
            </a:r>
            <a:r>
              <a:rPr dirty="0" sz="2400" i="1">
                <a:latin typeface="Consolas"/>
                <a:cs typeface="Consolas"/>
              </a:rPr>
              <a:t>n</a:t>
            </a:r>
            <a:r>
              <a:rPr dirty="0" sz="2400">
                <a:latin typeface="Consolas"/>
                <a:cs typeface="Consolas"/>
              </a:rPr>
              <a:t>,</a:t>
            </a:r>
            <a:r>
              <a:rPr dirty="0" sz="2400" i="1">
                <a:latin typeface="Consolas"/>
                <a:cs typeface="Consolas"/>
              </a:rPr>
              <a:t>m</a:t>
            </a:r>
            <a:r>
              <a:rPr dirty="0" sz="2400">
                <a:latin typeface="Consolas"/>
                <a:cs typeface="Consolas"/>
              </a:rPr>
              <a:t>) </a:t>
            </a:r>
            <a:r>
              <a:rPr dirty="0" sz="2400">
                <a:latin typeface="Tahoma"/>
                <a:cs typeface="Tahoma"/>
              </a:rPr>
              <a:t>if </a:t>
            </a:r>
            <a:r>
              <a:rPr dirty="0" sz="2400" spc="-5">
                <a:latin typeface="Tahoma"/>
                <a:cs typeface="Tahoma"/>
              </a:rPr>
              <a:t>we choose </a:t>
            </a:r>
            <a:r>
              <a:rPr dirty="0" sz="2400" i="1">
                <a:latin typeface="Consolas"/>
                <a:cs typeface="Consolas"/>
              </a:rPr>
              <a:t>p</a:t>
            </a:r>
            <a:r>
              <a:rPr dirty="0" sz="2400" spc="-1050" i="1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and</a:t>
            </a:r>
            <a:endParaRPr sz="2400">
              <a:latin typeface="Tahoma"/>
              <a:cs typeface="Tahoma"/>
            </a:endParaRPr>
          </a:p>
          <a:p>
            <a:pPr marL="354965">
              <a:lnSpc>
                <a:spcPct val="100000"/>
              </a:lnSpc>
            </a:pPr>
            <a:r>
              <a:rPr dirty="0" sz="2400" i="1">
                <a:latin typeface="Consolas"/>
                <a:cs typeface="Consolas"/>
              </a:rPr>
              <a:t>m</a:t>
            </a:r>
            <a:r>
              <a:rPr dirty="0" sz="2400" spc="-650" i="1">
                <a:latin typeface="Consolas"/>
                <a:cs typeface="Consolas"/>
              </a:rPr>
              <a:t> </a:t>
            </a:r>
            <a:r>
              <a:rPr dirty="0" sz="2400" spc="-5">
                <a:latin typeface="Tahoma"/>
                <a:cs typeface="Tahoma"/>
              </a:rPr>
              <a:t>such that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78" y="253745"/>
            <a:ext cx="159258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4439" y="253745"/>
            <a:ext cx="1901952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19172" y="253745"/>
            <a:ext cx="814577" cy="754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16529" y="253745"/>
            <a:ext cx="1914131" cy="754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46041" y="253745"/>
            <a:ext cx="2004822" cy="7543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The Erdös-Rényi</a:t>
            </a:r>
            <a:r>
              <a:rPr dirty="0" spc="-85"/>
              <a:t> </a:t>
            </a:r>
            <a:r>
              <a:rPr dirty="0" spc="-5"/>
              <a:t>Model</a:t>
            </a:r>
          </a:p>
        </p:txBody>
      </p:sp>
      <p:sp>
        <p:nvSpPr>
          <p:cNvPr id="13" name="object 13"/>
          <p:cNvSpPr/>
          <p:nvPr/>
        </p:nvSpPr>
        <p:spPr>
          <a:xfrm>
            <a:off x="2959735" y="3643312"/>
            <a:ext cx="3387090" cy="794385"/>
          </a:xfrm>
          <a:custGeom>
            <a:avLst/>
            <a:gdLst/>
            <a:ahLst/>
            <a:cxnLst/>
            <a:rect l="l" t="t" r="r" b="b"/>
            <a:pathLst>
              <a:path w="3387090" h="794385">
                <a:moveTo>
                  <a:pt x="0" y="0"/>
                </a:moveTo>
                <a:lnTo>
                  <a:pt x="3386785" y="0"/>
                </a:lnTo>
                <a:lnTo>
                  <a:pt x="3386785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59735" y="3643312"/>
            <a:ext cx="3387090" cy="794385"/>
          </a:xfrm>
          <a:custGeom>
            <a:avLst/>
            <a:gdLst/>
            <a:ahLst/>
            <a:cxnLst/>
            <a:rect l="l" t="t" r="r" b="b"/>
            <a:pathLst>
              <a:path w="3387090" h="794385">
                <a:moveTo>
                  <a:pt x="0" y="0"/>
                </a:moveTo>
                <a:lnTo>
                  <a:pt x="3386785" y="0"/>
                </a:lnTo>
                <a:lnTo>
                  <a:pt x="3386785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695899" y="3696601"/>
            <a:ext cx="1308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n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95899" y="4050880"/>
            <a:ext cx="1308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 i="1">
                <a:latin typeface="Consolas"/>
                <a:cs typeface="Consolas"/>
              </a:rPr>
              <a:t>m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56115" y="3806837"/>
            <a:ext cx="2996565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>
                <a:latin typeface="Consolas"/>
                <a:cs typeface="Consolas"/>
              </a:rPr>
              <a:t>Pr[</a:t>
            </a:r>
            <a:r>
              <a:rPr dirty="0" sz="2800" i="1">
                <a:latin typeface="Consolas"/>
                <a:cs typeface="Consolas"/>
              </a:rPr>
              <a:t>G</a:t>
            </a:r>
            <a:r>
              <a:rPr dirty="0" baseline="-21021" sz="2775" i="1">
                <a:latin typeface="Consolas"/>
                <a:cs typeface="Consolas"/>
              </a:rPr>
              <a:t>nm</a:t>
            </a:r>
            <a:r>
              <a:rPr dirty="0" sz="2800">
                <a:latin typeface="Consolas"/>
                <a:cs typeface="Consolas"/>
              </a:rPr>
              <a:t>] =</a:t>
            </a:r>
            <a:r>
              <a:rPr dirty="0" sz="2800" spc="-90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1/(</a:t>
            </a:r>
            <a:r>
              <a:rPr dirty="0" baseline="33033" sz="2775">
                <a:latin typeface="Consolas"/>
                <a:cs typeface="Consolas"/>
              </a:rPr>
              <a:t>(</a:t>
            </a:r>
            <a:r>
              <a:rPr dirty="0" baseline="12012" sz="2775">
                <a:latin typeface="Consolas"/>
                <a:cs typeface="Consolas"/>
              </a:rPr>
              <a:t>2</a:t>
            </a:r>
            <a:r>
              <a:rPr dirty="0" baseline="33033" sz="2775">
                <a:latin typeface="Consolas"/>
                <a:cs typeface="Consolas"/>
              </a:rPr>
              <a:t>)</a:t>
            </a:r>
            <a:r>
              <a:rPr dirty="0" sz="2800">
                <a:latin typeface="Consolas"/>
                <a:cs typeface="Consolas"/>
              </a:rPr>
              <a:t>)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14750" y="5429262"/>
            <a:ext cx="1875155" cy="794385"/>
          </a:xfrm>
          <a:custGeom>
            <a:avLst/>
            <a:gdLst/>
            <a:ahLst/>
            <a:cxnLst/>
            <a:rect l="l" t="t" r="r" b="b"/>
            <a:pathLst>
              <a:path w="1875154" h="794385">
                <a:moveTo>
                  <a:pt x="0" y="0"/>
                </a:moveTo>
                <a:lnTo>
                  <a:pt x="1875142" y="0"/>
                </a:lnTo>
                <a:lnTo>
                  <a:pt x="187514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14750" y="5429262"/>
            <a:ext cx="1875155" cy="794385"/>
          </a:xfrm>
          <a:custGeom>
            <a:avLst/>
            <a:gdLst/>
            <a:ahLst/>
            <a:cxnLst/>
            <a:rect l="l" t="t" r="r" b="b"/>
            <a:pathLst>
              <a:path w="1875154" h="794385">
                <a:moveTo>
                  <a:pt x="0" y="0"/>
                </a:moveTo>
                <a:lnTo>
                  <a:pt x="1875142" y="0"/>
                </a:lnTo>
                <a:lnTo>
                  <a:pt x="1875142" y="794397"/>
                </a:lnTo>
                <a:lnTo>
                  <a:pt x="0" y="79439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879937" y="5819339"/>
            <a:ext cx="130810" cy="296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850" spc="5">
                <a:latin typeface="Consolas"/>
                <a:cs typeface="Consolas"/>
              </a:rPr>
              <a:t>2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21" name="object 21"/>
          <p:cNvSpPr txBox="1"/>
          <p:nvPr/>
        </p:nvSpPr>
        <p:spPr>
          <a:xfrm>
            <a:off x="3903814" y="5592785"/>
            <a:ext cx="1497965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i="1">
                <a:latin typeface="Consolas"/>
                <a:cs typeface="Consolas"/>
              </a:rPr>
              <a:t>m </a:t>
            </a:r>
            <a:r>
              <a:rPr dirty="0" sz="2800">
                <a:latin typeface="Consolas"/>
                <a:cs typeface="Consolas"/>
              </a:rPr>
              <a:t>=</a:t>
            </a:r>
            <a:r>
              <a:rPr dirty="0" sz="2800" spc="-110">
                <a:latin typeface="Consolas"/>
                <a:cs typeface="Consolas"/>
              </a:rPr>
              <a:t> </a:t>
            </a:r>
            <a:r>
              <a:rPr dirty="0" sz="2800">
                <a:latin typeface="Consolas"/>
                <a:cs typeface="Consolas"/>
              </a:rPr>
              <a:t>(</a:t>
            </a:r>
            <a:r>
              <a:rPr dirty="0" baseline="30030" sz="2775" i="1">
                <a:latin typeface="Consolas"/>
                <a:cs typeface="Consolas"/>
              </a:rPr>
              <a:t>n</a:t>
            </a:r>
            <a:r>
              <a:rPr dirty="0" sz="2800">
                <a:latin typeface="Consolas"/>
                <a:cs typeface="Consolas"/>
              </a:rPr>
              <a:t>)</a:t>
            </a:r>
            <a:r>
              <a:rPr dirty="0" sz="2800" i="1">
                <a:latin typeface="Consolas"/>
                <a:cs typeface="Consolas"/>
              </a:rPr>
              <a:t>p</a:t>
            </a:r>
            <a:endParaRPr sz="2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544" y="1000112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 h="0">
                <a:moveTo>
                  <a:pt x="0" y="0"/>
                </a:moveTo>
                <a:lnTo>
                  <a:pt x="8208911" y="0"/>
                </a:lnTo>
              </a:path>
            </a:pathLst>
          </a:custGeom>
          <a:ln w="38100">
            <a:solidFill>
              <a:srgbClr val="669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597" y="6383403"/>
            <a:ext cx="1440150" cy="32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760" y="6383413"/>
            <a:ext cx="1147900" cy="379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096574"/>
            <a:ext cx="7842884" cy="2494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ct val="10169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Tahoma"/>
                <a:cs typeface="Tahoma"/>
              </a:rPr>
              <a:t>As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the size of the network increases, </a:t>
            </a:r>
            <a:r>
              <a:rPr dirty="0" sz="2400">
                <a:latin typeface="Tahoma"/>
                <a:cs typeface="Tahoma"/>
              </a:rPr>
              <a:t>if </a:t>
            </a:r>
            <a:r>
              <a:rPr dirty="0" sz="2400" spc="-10">
                <a:latin typeface="Tahoma"/>
                <a:cs typeface="Tahoma"/>
              </a:rPr>
              <a:t>you keep </a:t>
            </a:r>
            <a:r>
              <a:rPr dirty="0" sz="2400" i="1">
                <a:latin typeface="Consolas"/>
                <a:cs typeface="Consolas"/>
              </a:rPr>
              <a:t>p</a:t>
            </a:r>
            <a:r>
              <a:rPr dirty="0" sz="2400" spc="-550" i="1">
                <a:latin typeface="Consolas"/>
                <a:cs typeface="Consolas"/>
              </a:rPr>
              <a:t> </a:t>
            </a:r>
            <a:r>
              <a:rPr dirty="0" sz="2400" spc="-30">
                <a:latin typeface="Tahoma"/>
                <a:cs typeface="Tahoma"/>
              </a:rPr>
              <a:t>(i.e.,  </a:t>
            </a: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spc="-10">
                <a:latin typeface="Tahoma"/>
                <a:cs typeface="Tahoma"/>
              </a:rPr>
              <a:t>probability </a:t>
            </a:r>
            <a:r>
              <a:rPr dirty="0" sz="2400" spc="-5">
                <a:latin typeface="Tahoma"/>
                <a:cs typeface="Tahoma"/>
              </a:rPr>
              <a:t>of </a:t>
            </a:r>
            <a:r>
              <a:rPr dirty="0" sz="2400" spc="-15">
                <a:latin typeface="Tahoma"/>
                <a:cs typeface="Tahoma"/>
              </a:rPr>
              <a:t>any </a:t>
            </a:r>
            <a:r>
              <a:rPr dirty="0" sz="2400" spc="-5">
                <a:latin typeface="Tahoma"/>
                <a:cs typeface="Tahoma"/>
              </a:rPr>
              <a:t>two nodes being connected) the  </a:t>
            </a:r>
            <a:r>
              <a:rPr dirty="0" sz="2400">
                <a:latin typeface="Tahoma"/>
                <a:cs typeface="Tahoma"/>
              </a:rPr>
              <a:t>same, </a:t>
            </a:r>
            <a:r>
              <a:rPr dirty="0" sz="2400" spc="-5">
                <a:latin typeface="Tahoma"/>
                <a:cs typeface="Tahoma"/>
              </a:rPr>
              <a:t>what happens </a:t>
            </a:r>
            <a:r>
              <a:rPr dirty="0" sz="2400">
                <a:latin typeface="Tahoma"/>
                <a:cs typeface="Tahoma"/>
              </a:rPr>
              <a:t>to </a:t>
            </a:r>
            <a:r>
              <a:rPr dirty="0" sz="2400" spc="-5">
                <a:latin typeface="Tahoma"/>
                <a:cs typeface="Tahoma"/>
              </a:rPr>
              <a:t>the </a:t>
            </a:r>
            <a:r>
              <a:rPr dirty="0" sz="2400" spc="-15">
                <a:latin typeface="Tahoma"/>
                <a:cs typeface="Tahoma"/>
              </a:rPr>
              <a:t>average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degree?</a:t>
            </a:r>
            <a:endParaRPr sz="24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926465" algn="l"/>
                <a:tab pos="927100" algn="l"/>
              </a:tabLst>
            </a:pPr>
            <a:r>
              <a:rPr dirty="0" sz="2000" spc="-5">
                <a:latin typeface="Tahoma"/>
                <a:cs typeface="Tahoma"/>
              </a:rPr>
              <a:t>stays the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same</a:t>
            </a:r>
            <a:endParaRPr sz="20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926465" algn="l"/>
                <a:tab pos="927100" algn="l"/>
              </a:tabLst>
            </a:pPr>
            <a:r>
              <a:rPr dirty="0" sz="2000" spc="-5">
                <a:latin typeface="Tahoma"/>
                <a:cs typeface="Tahoma"/>
              </a:rPr>
              <a:t>increases</a:t>
            </a:r>
            <a:endParaRPr sz="2000">
              <a:latin typeface="Tahoma"/>
              <a:cs typeface="Tahoma"/>
            </a:endParaRPr>
          </a:p>
          <a:p>
            <a:pPr lvl="1" marL="927100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926465" algn="l"/>
                <a:tab pos="927100" algn="l"/>
              </a:tabLst>
            </a:pPr>
            <a:r>
              <a:rPr dirty="0" sz="2000" spc="-5">
                <a:latin typeface="Tahoma"/>
                <a:cs typeface="Tahoma"/>
              </a:rPr>
              <a:t>decreases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79" y="253745"/>
            <a:ext cx="346938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4315"/>
              </a:lnSpc>
            </a:pPr>
            <a:r>
              <a:rPr dirty="0" spc="-5"/>
              <a:t>Question</a:t>
            </a:r>
            <a:r>
              <a:rPr dirty="0" spc="-80"/>
              <a:t> </a:t>
            </a:r>
            <a:r>
              <a:rPr dirty="0" spc="-5"/>
              <a:t>#1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30"/>
              </a:lnSpc>
            </a:pPr>
            <a:r>
              <a:rPr dirty="0" spc="-5"/>
              <a:t>Lecture 3: Random</a:t>
            </a:r>
            <a:r>
              <a:rPr dirty="0" spc="-65"/>
              <a:t> </a:t>
            </a:r>
            <a:r>
              <a:rPr dirty="0" spc="-5"/>
              <a:t>Graphs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13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</dc:creator>
  <dc:title>Slide 1</dc:title>
  <dcterms:created xsi:type="dcterms:W3CDTF">2017-02-08T01:57:23Z</dcterms:created>
  <dcterms:modified xsi:type="dcterms:W3CDTF">2017-02-08T01:57:23Z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2017-02-05T00:00:00Z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2017-02-08T00:00:00Z</vt:filetime>
  </property>
</Properties>
</file>